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4732" r:id="rId4"/>
  </p:sldMasterIdLst>
  <p:notesMasterIdLst>
    <p:notesMasterId r:id="rId16"/>
  </p:notesMasterIdLst>
  <p:handoutMasterIdLst>
    <p:handoutMasterId r:id="rId17"/>
  </p:handoutMasterIdLst>
  <p:sldIdLst>
    <p:sldId id="268" r:id="rId5"/>
    <p:sldId id="267" r:id="rId6"/>
    <p:sldId id="257" r:id="rId7"/>
    <p:sldId id="263" r:id="rId8"/>
    <p:sldId id="258" r:id="rId9"/>
    <p:sldId id="259" r:id="rId10"/>
    <p:sldId id="261" r:id="rId11"/>
    <p:sldId id="262" r:id="rId12"/>
    <p:sldId id="264" r:id="rId13"/>
    <p:sldId id="265" r:id="rId14"/>
    <p:sldId id="266" r:id="rId15"/>
  </p:sldIdLst>
  <p:sldSz cx="12192000" cy="6858000"/>
  <p:notesSz cx="6858000" cy="9144000"/>
  <p:defaultTextStyle>
    <a:defPPr rtl="0">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eu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5899" autoAdjust="0"/>
  </p:normalViewPr>
  <p:slideViewPr>
    <p:cSldViewPr snapToGrid="0">
      <p:cViewPr varScale="1">
        <p:scale>
          <a:sx n="112" d="100"/>
          <a:sy n="112" d="100"/>
        </p:scale>
        <p:origin x="378" y="96"/>
      </p:cViewPr>
      <p:guideLst/>
    </p:cSldViewPr>
  </p:slideViewPr>
  <p:notesTextViewPr>
    <p:cViewPr>
      <p:scale>
        <a:sx n="1" d="1"/>
        <a:sy n="1" d="1"/>
      </p:scale>
      <p:origin x="0" y="0"/>
    </p:cViewPr>
  </p:notesTextViewPr>
  <p:notesViewPr>
    <p:cSldViewPr snapToGrid="0">
      <p:cViewPr varScale="1">
        <p:scale>
          <a:sx n="77" d="100"/>
          <a:sy n="77" d="100"/>
        </p:scale>
        <p:origin x="394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18AE8FE5-9DC2-4DB5-9020-03925208C0C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a:p>
        </p:txBody>
      </p:sp>
      <p:sp>
        <p:nvSpPr>
          <p:cNvPr id="3" name="Espace réservé à la date 2">
            <a:extLst>
              <a:ext uri="{FF2B5EF4-FFF2-40B4-BE49-F238E27FC236}">
                <a16:creationId xmlns:a16="http://schemas.microsoft.com/office/drawing/2014/main" id="{BC9E2AB1-DC73-4EAE-9A68-FF4FE5BA30E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88DC1B7-B57E-4589-ADF3-EEDFA3B7AB93}" type="datetime1">
              <a:rPr lang="fr-FR" smtClean="0"/>
              <a:t>09/12/2022</a:t>
            </a:fld>
            <a:endParaRPr lang="fr-FR" dirty="0"/>
          </a:p>
        </p:txBody>
      </p:sp>
      <p:sp>
        <p:nvSpPr>
          <p:cNvPr id="4" name="Espace réservé au pied de page 3">
            <a:extLst>
              <a:ext uri="{FF2B5EF4-FFF2-40B4-BE49-F238E27FC236}">
                <a16:creationId xmlns:a16="http://schemas.microsoft.com/office/drawing/2014/main" id="{2D12E952-CA93-4853-92C0-F1F5E444E8E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a:p>
        </p:txBody>
      </p:sp>
      <p:sp>
        <p:nvSpPr>
          <p:cNvPr id="5" name="Espace réservé du numéro de diapositive 4">
            <a:extLst>
              <a:ext uri="{FF2B5EF4-FFF2-40B4-BE49-F238E27FC236}">
                <a16:creationId xmlns:a16="http://schemas.microsoft.com/office/drawing/2014/main" id="{1D7B6CD3-3C7A-4CEC-B6B2-B69E4180C8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2DED1B84-63D4-4527-B727-673DAF5348B9}" type="slidenum">
              <a:rPr lang="fr-FR" smtClean="0"/>
              <a:t>‹N°›</a:t>
            </a:fld>
            <a:endParaRPr lang="fr-FR"/>
          </a:p>
        </p:txBody>
      </p:sp>
    </p:spTree>
    <p:extLst>
      <p:ext uri="{BB962C8B-B14F-4D97-AF65-F5344CB8AC3E}">
        <p14:creationId xmlns:p14="http://schemas.microsoft.com/office/powerpoint/2010/main" val="42013817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noProof="0"/>
          </a:p>
        </p:txBody>
      </p:sp>
      <p:sp>
        <p:nvSpPr>
          <p:cNvPr id="3" name="Espace réservé à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0D898D-B6F6-481D-8FC3-31A89C111E19}" type="datetime1">
              <a:rPr lang="fr-FR" smtClean="0"/>
              <a:pPr/>
              <a:t>09/12/2022</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FR" noProof="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noProof="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3F257D5-55BF-4140-94FD-59F0D38B24D1}" type="slidenum">
              <a:rPr lang="fr-FR" noProof="0" smtClean="0"/>
              <a:t>‹N°›</a:t>
            </a:fld>
            <a:endParaRPr lang="fr-FR" noProof="0"/>
          </a:p>
        </p:txBody>
      </p:sp>
    </p:spTree>
    <p:extLst>
      <p:ext uri="{BB962C8B-B14F-4D97-AF65-F5344CB8AC3E}">
        <p14:creationId xmlns:p14="http://schemas.microsoft.com/office/powerpoint/2010/main" val="2671239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F3F257D5-55BF-4140-94FD-59F0D38B24D1}" type="slidenum">
              <a:rPr lang="fr-FR" smtClean="0"/>
              <a:t>3</a:t>
            </a:fld>
            <a:endParaRPr lang="fr-FR"/>
          </a:p>
        </p:txBody>
      </p:sp>
    </p:spTree>
    <p:extLst>
      <p:ext uri="{BB962C8B-B14F-4D97-AF65-F5344CB8AC3E}">
        <p14:creationId xmlns:p14="http://schemas.microsoft.com/office/powerpoint/2010/main" val="3106883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F3F257D5-55BF-4140-94FD-59F0D38B24D1}" type="slidenum">
              <a:rPr lang="fr-FR" smtClean="0"/>
              <a:t>4</a:t>
            </a:fld>
            <a:endParaRPr lang="fr-FR"/>
          </a:p>
        </p:txBody>
      </p:sp>
    </p:spTree>
    <p:extLst>
      <p:ext uri="{BB962C8B-B14F-4D97-AF65-F5344CB8AC3E}">
        <p14:creationId xmlns:p14="http://schemas.microsoft.com/office/powerpoint/2010/main" val="4096652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F3F257D5-55BF-4140-94FD-59F0D38B24D1}" type="slidenum">
              <a:rPr lang="fr-FR" smtClean="0"/>
              <a:t>11</a:t>
            </a:fld>
            <a:endParaRPr lang="fr-FR"/>
          </a:p>
        </p:txBody>
      </p:sp>
    </p:spTree>
    <p:extLst>
      <p:ext uri="{BB962C8B-B14F-4D97-AF65-F5344CB8AC3E}">
        <p14:creationId xmlns:p14="http://schemas.microsoft.com/office/powerpoint/2010/main" val="1638084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ctrTitle"/>
          </p:nvPr>
        </p:nvSpPr>
        <p:spPr>
          <a:xfrm>
            <a:off x="1109980" y="882376"/>
            <a:ext cx="9966960" cy="2926080"/>
          </a:xfrm>
        </p:spPr>
        <p:txBody>
          <a:bodyPr rtlCol="0" anchor="b">
            <a:normAutofit/>
          </a:bodyPr>
          <a:lstStyle>
            <a:lvl1pPr algn="ctr">
              <a:lnSpc>
                <a:spcPct val="85000"/>
              </a:lnSpc>
              <a:defRPr sz="7200" b="1" cap="all" baseline="0">
                <a:solidFill>
                  <a:srgbClr val="FFFFFF"/>
                </a:solidFill>
              </a:defRPr>
            </a:lvl1pPr>
          </a:lstStyle>
          <a:p>
            <a:pPr rtl="0"/>
            <a:r>
              <a:rPr lang="fr-FR" noProof="0"/>
              <a:t>Modifiez le style du titre</a:t>
            </a:r>
          </a:p>
        </p:txBody>
      </p:sp>
      <p:sp>
        <p:nvSpPr>
          <p:cNvPr id="3" name="Sous-titre 2"/>
          <p:cNvSpPr>
            <a:spLocks noGrp="1"/>
          </p:cNvSpPr>
          <p:nvPr>
            <p:ph type="subTitle" idx="1" hasCustomPrompt="1"/>
          </p:nvPr>
        </p:nvSpPr>
        <p:spPr>
          <a:xfrm>
            <a:off x="1709530" y="3869634"/>
            <a:ext cx="8767860" cy="1388165"/>
          </a:xfrm>
        </p:spPr>
        <p:txBody>
          <a:bodyPr rtlCol="0">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fr-FR" noProof="0"/>
              <a:t>Cliquez pour modifier le style des sous-titres du masque</a:t>
            </a:r>
          </a:p>
        </p:txBody>
      </p:sp>
      <p:sp>
        <p:nvSpPr>
          <p:cNvPr id="4" name="Espace réservé à la date 3"/>
          <p:cNvSpPr>
            <a:spLocks noGrp="1"/>
          </p:cNvSpPr>
          <p:nvPr>
            <p:ph type="dt" sz="half" idx="10"/>
          </p:nvPr>
        </p:nvSpPr>
        <p:spPr/>
        <p:txBody>
          <a:bodyPr rtlCol="0"/>
          <a:lstStyle>
            <a:lvl1pPr>
              <a:defRPr>
                <a:solidFill>
                  <a:srgbClr val="FFFFFF"/>
                </a:solidFill>
              </a:defRPr>
            </a:lvl1pPr>
          </a:lstStyle>
          <a:p>
            <a:pPr rtl="0"/>
            <a:fld id="{F955A56A-1874-4004-A981-272DD79340E3}" type="datetime1">
              <a:rPr lang="fr-FR" noProof="0" smtClean="0"/>
              <a:t>09/12/2022</a:t>
            </a:fld>
            <a:endParaRPr lang="fr-FR" noProof="0"/>
          </a:p>
        </p:txBody>
      </p:sp>
      <p:sp>
        <p:nvSpPr>
          <p:cNvPr id="5" name="Espace réservé du pied de page 4"/>
          <p:cNvSpPr>
            <a:spLocks noGrp="1"/>
          </p:cNvSpPr>
          <p:nvPr>
            <p:ph type="ftr" sz="quarter" idx="11"/>
          </p:nvPr>
        </p:nvSpPr>
        <p:spPr/>
        <p:txBody>
          <a:bodyPr rtlCol="0"/>
          <a:lstStyle>
            <a:lvl1pPr>
              <a:defRPr>
                <a:solidFill>
                  <a:srgbClr val="FFFFFF"/>
                </a:solidFill>
              </a:defRPr>
            </a:lvl1pPr>
          </a:lstStyle>
          <a:p>
            <a:pPr rtl="0"/>
            <a:endParaRPr lang="fr-FR" noProof="0"/>
          </a:p>
        </p:txBody>
      </p:sp>
      <p:sp>
        <p:nvSpPr>
          <p:cNvPr id="6" name="Espace réservé du numéro de diapositive 5"/>
          <p:cNvSpPr>
            <a:spLocks noGrp="1"/>
          </p:cNvSpPr>
          <p:nvPr>
            <p:ph type="sldNum" sz="quarter" idx="12"/>
          </p:nvPr>
        </p:nvSpPr>
        <p:spPr/>
        <p:txBody>
          <a:bodyPr rtlCol="0"/>
          <a:lstStyle>
            <a:lvl1pPr>
              <a:defRPr>
                <a:solidFill>
                  <a:srgbClr val="FFFFFF"/>
                </a:solidFill>
              </a:defRPr>
            </a:lvl1pPr>
          </a:lstStyle>
          <a:p>
            <a:pPr rtl="0"/>
            <a:fld id="{7966EA62-41C5-4F9A-A915-5B0BC739C923}" type="slidenum">
              <a:rPr lang="fr-FR" noProof="0" smtClean="0"/>
              <a:t>‹N°›</a:t>
            </a:fld>
            <a:endParaRPr lang="fr-FR" noProof="0"/>
          </a:p>
        </p:txBody>
      </p:sp>
      <p:cxnSp>
        <p:nvCxnSpPr>
          <p:cNvPr id="8" name="Connecteur droit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678963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p>
        </p:txBody>
      </p:sp>
      <p:sp>
        <p:nvSpPr>
          <p:cNvPr id="3" name="Espace réservé du texte vertical 2"/>
          <p:cNvSpPr>
            <a:spLocks noGrp="1"/>
          </p:cNvSpPr>
          <p:nvPr>
            <p:ph type="body" orient="vert" idx="1" hasCustomPrompt="1"/>
          </p:nvPr>
        </p:nvSpPr>
        <p:spPr/>
        <p:txBody>
          <a:bodyPr vert="eaVert"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à la date 3"/>
          <p:cNvSpPr>
            <a:spLocks noGrp="1"/>
          </p:cNvSpPr>
          <p:nvPr>
            <p:ph type="dt" sz="half" idx="10"/>
          </p:nvPr>
        </p:nvSpPr>
        <p:spPr/>
        <p:txBody>
          <a:bodyPr rtlCol="0"/>
          <a:lstStyle/>
          <a:p>
            <a:pPr rtl="0"/>
            <a:fld id="{A1637EEE-A74D-460F-830E-5B6F2E4E0322}" type="datetime1">
              <a:rPr lang="fr-FR" noProof="0" smtClean="0"/>
              <a:t>09/12/2022</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7966EA62-41C5-4F9A-A915-5B0BC739C923}" type="slidenum">
              <a:rPr lang="fr-FR" noProof="0" smtClean="0"/>
              <a:t>‹N°›</a:t>
            </a:fld>
            <a:endParaRPr lang="fr-FR" noProof="0"/>
          </a:p>
        </p:txBody>
      </p:sp>
    </p:spTree>
    <p:extLst>
      <p:ext uri="{BB962C8B-B14F-4D97-AF65-F5344CB8AC3E}">
        <p14:creationId xmlns:p14="http://schemas.microsoft.com/office/powerpoint/2010/main" val="1782430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762000"/>
            <a:ext cx="2324100" cy="5410200"/>
          </a:xfrm>
        </p:spPr>
        <p:txBody>
          <a:bodyPr vert="eaVert" rtlCol="0"/>
          <a:lstStyle/>
          <a:p>
            <a:pPr rtl="0"/>
            <a:r>
              <a:rPr lang="fr-FR" noProof="0"/>
              <a:t>Modifiez le style du titre</a:t>
            </a:r>
          </a:p>
        </p:txBody>
      </p:sp>
      <p:sp>
        <p:nvSpPr>
          <p:cNvPr id="3" name="Espace réservé du texte vertical 2"/>
          <p:cNvSpPr>
            <a:spLocks noGrp="1"/>
          </p:cNvSpPr>
          <p:nvPr>
            <p:ph type="body" orient="vert" idx="1" hasCustomPrompt="1"/>
          </p:nvPr>
        </p:nvSpPr>
        <p:spPr>
          <a:xfrm>
            <a:off x="1143000" y="762000"/>
            <a:ext cx="7429500" cy="5410200"/>
          </a:xfrm>
        </p:spPr>
        <p:txBody>
          <a:bodyPr vert="eaVert"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à la date 3"/>
          <p:cNvSpPr>
            <a:spLocks noGrp="1"/>
          </p:cNvSpPr>
          <p:nvPr>
            <p:ph type="dt" sz="half" idx="10"/>
          </p:nvPr>
        </p:nvSpPr>
        <p:spPr/>
        <p:txBody>
          <a:bodyPr rtlCol="0"/>
          <a:lstStyle/>
          <a:p>
            <a:pPr rtl="0"/>
            <a:fld id="{BEFB4F24-8132-40EB-908D-7EE6E0F4B22C}" type="datetime1">
              <a:rPr lang="fr-FR" noProof="0" smtClean="0"/>
              <a:t>09/12/2022</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7966EA62-41C5-4F9A-A915-5B0BC739C923}" type="slidenum">
              <a:rPr lang="fr-FR" noProof="0" smtClean="0"/>
              <a:t>‹N°›</a:t>
            </a:fld>
            <a:endParaRPr lang="fr-FR" noProof="0"/>
          </a:p>
        </p:txBody>
      </p:sp>
    </p:spTree>
    <p:extLst>
      <p:ext uri="{BB962C8B-B14F-4D97-AF65-F5344CB8AC3E}">
        <p14:creationId xmlns:p14="http://schemas.microsoft.com/office/powerpoint/2010/main" val="32177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p>
        </p:txBody>
      </p:sp>
      <p:sp>
        <p:nvSpPr>
          <p:cNvPr id="3" name="Espace réservé du contenu 2"/>
          <p:cNvSpPr>
            <a:spLocks noGrp="1"/>
          </p:cNvSpPr>
          <p:nvPr>
            <p:ph idx="1" hasCustomPrompt="1"/>
          </p:nvPr>
        </p:nvSpPr>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à la date 3"/>
          <p:cNvSpPr>
            <a:spLocks noGrp="1"/>
          </p:cNvSpPr>
          <p:nvPr>
            <p:ph type="dt" sz="half" idx="10"/>
          </p:nvPr>
        </p:nvSpPr>
        <p:spPr/>
        <p:txBody>
          <a:bodyPr rtlCol="0"/>
          <a:lstStyle/>
          <a:p>
            <a:pPr rtl="0"/>
            <a:fld id="{FB949050-B08A-4722-AA44-116F2ED7EFC7}" type="datetime1">
              <a:rPr lang="fr-FR" noProof="0" smtClean="0"/>
              <a:t>09/12/2022</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7966EA62-41C5-4F9A-A915-5B0BC739C923}" type="slidenum">
              <a:rPr lang="fr-FR" noProof="0" smtClean="0"/>
              <a:t>‹N°›</a:t>
            </a:fld>
            <a:endParaRPr lang="fr-FR" noProof="0"/>
          </a:p>
        </p:txBody>
      </p:sp>
    </p:spTree>
    <p:extLst>
      <p:ext uri="{BB962C8B-B14F-4D97-AF65-F5344CB8AC3E}">
        <p14:creationId xmlns:p14="http://schemas.microsoft.com/office/powerpoint/2010/main" val="1840605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106424" y="1173575"/>
            <a:ext cx="9966960" cy="2926080"/>
          </a:xfrm>
        </p:spPr>
        <p:txBody>
          <a:bodyPr rtlCol="0" anchor="b">
            <a:noAutofit/>
          </a:bodyPr>
          <a:lstStyle>
            <a:lvl1pPr algn="ctr">
              <a:lnSpc>
                <a:spcPct val="85000"/>
              </a:lnSpc>
              <a:defRPr sz="7200" b="0" cap="all" baseline="0"/>
            </a:lvl1pPr>
          </a:lstStyle>
          <a:p>
            <a:pPr rtl="0"/>
            <a:r>
              <a:rPr lang="fr-FR" noProof="0"/>
              <a:t>Modifiez le style du titre</a:t>
            </a:r>
          </a:p>
        </p:txBody>
      </p:sp>
      <p:sp>
        <p:nvSpPr>
          <p:cNvPr id="3" name="Espace réservé du texte 2"/>
          <p:cNvSpPr>
            <a:spLocks noGrp="1"/>
          </p:cNvSpPr>
          <p:nvPr>
            <p:ph type="body" idx="1" hasCustomPrompt="1"/>
          </p:nvPr>
        </p:nvSpPr>
        <p:spPr>
          <a:xfrm>
            <a:off x="1709928" y="4154520"/>
            <a:ext cx="8769096" cy="1363806"/>
          </a:xfrm>
        </p:spPr>
        <p:txBody>
          <a:bodyPr rtlCol="0"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a:t>Modifiez les styles du texte du masque</a:t>
            </a:r>
          </a:p>
        </p:txBody>
      </p:sp>
      <p:sp>
        <p:nvSpPr>
          <p:cNvPr id="4" name="Espace réservé à la date 3"/>
          <p:cNvSpPr>
            <a:spLocks noGrp="1"/>
          </p:cNvSpPr>
          <p:nvPr>
            <p:ph type="dt" sz="half" idx="10"/>
          </p:nvPr>
        </p:nvSpPr>
        <p:spPr/>
        <p:txBody>
          <a:bodyPr rtlCol="0"/>
          <a:lstStyle/>
          <a:p>
            <a:pPr rtl="0"/>
            <a:fld id="{9EFC1767-B727-4669-B28A-41E7B45FE989}" type="datetime1">
              <a:rPr lang="fr-FR" noProof="0" smtClean="0"/>
              <a:t>09/12/2022</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7966EA62-41C5-4F9A-A915-5B0BC739C923}" type="slidenum">
              <a:rPr lang="fr-FR" noProof="0" smtClean="0"/>
              <a:t>‹N°›</a:t>
            </a:fld>
            <a:endParaRPr lang="fr-FR" noProof="0"/>
          </a:p>
        </p:txBody>
      </p:sp>
      <p:cxnSp>
        <p:nvCxnSpPr>
          <p:cNvPr id="7" name="Connecteur droit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1939101"/>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re 7"/>
          <p:cNvSpPr>
            <a:spLocks noGrp="1"/>
          </p:cNvSpPr>
          <p:nvPr>
            <p:ph type="title"/>
          </p:nvPr>
        </p:nvSpPr>
        <p:spPr/>
        <p:txBody>
          <a:bodyPr rtlCol="0"/>
          <a:lstStyle/>
          <a:p>
            <a:pPr rtl="0"/>
            <a:r>
              <a:rPr lang="fr-FR" noProof="0"/>
              <a:t>Modifiez le style du titre</a:t>
            </a:r>
          </a:p>
        </p:txBody>
      </p:sp>
      <p:sp>
        <p:nvSpPr>
          <p:cNvPr id="3" name="Espace réservé du contenu 2"/>
          <p:cNvSpPr>
            <a:spLocks noGrp="1"/>
          </p:cNvSpPr>
          <p:nvPr>
            <p:ph sz="half" idx="1" hasCustomPrompt="1"/>
          </p:nvPr>
        </p:nvSpPr>
        <p:spPr>
          <a:xfrm>
            <a:off x="1143000" y="2057399"/>
            <a:ext cx="4754880" cy="402336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contenu 3"/>
          <p:cNvSpPr>
            <a:spLocks noGrp="1"/>
          </p:cNvSpPr>
          <p:nvPr>
            <p:ph sz="half" idx="2" hasCustomPrompt="1"/>
          </p:nvPr>
        </p:nvSpPr>
        <p:spPr>
          <a:xfrm>
            <a:off x="6267612" y="2057400"/>
            <a:ext cx="4754880" cy="402336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à la date 4"/>
          <p:cNvSpPr>
            <a:spLocks noGrp="1"/>
          </p:cNvSpPr>
          <p:nvPr>
            <p:ph type="dt" sz="half" idx="10"/>
          </p:nvPr>
        </p:nvSpPr>
        <p:spPr/>
        <p:txBody>
          <a:bodyPr rtlCol="0"/>
          <a:lstStyle/>
          <a:p>
            <a:pPr rtl="0"/>
            <a:fld id="{D23E1CE2-12D1-4F83-9E5C-F8EF9E3848FF}" type="datetime1">
              <a:rPr lang="fr-FR" noProof="0" smtClean="0"/>
              <a:t>09/12/2022</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7966EA62-41C5-4F9A-A915-5B0BC739C923}" type="slidenum">
              <a:rPr lang="fr-FR" noProof="0" smtClean="0"/>
              <a:t>‹N°›</a:t>
            </a:fld>
            <a:endParaRPr lang="fr-FR" noProof="0"/>
          </a:p>
        </p:txBody>
      </p:sp>
    </p:spTree>
    <p:extLst>
      <p:ext uri="{BB962C8B-B14F-4D97-AF65-F5344CB8AC3E}">
        <p14:creationId xmlns:p14="http://schemas.microsoft.com/office/powerpoint/2010/main" val="1534192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re 9"/>
          <p:cNvSpPr>
            <a:spLocks noGrp="1"/>
          </p:cNvSpPr>
          <p:nvPr>
            <p:ph type="title"/>
          </p:nvPr>
        </p:nvSpPr>
        <p:spPr/>
        <p:txBody>
          <a:bodyPr rtlCol="0"/>
          <a:lstStyle/>
          <a:p>
            <a:pPr rtl="0"/>
            <a:r>
              <a:rPr lang="fr-FR" noProof="0"/>
              <a:t>Modifiez le style du titre</a:t>
            </a:r>
          </a:p>
        </p:txBody>
      </p:sp>
      <p:sp>
        <p:nvSpPr>
          <p:cNvPr id="3" name="Espace réservé du texte 2"/>
          <p:cNvSpPr>
            <a:spLocks noGrp="1"/>
          </p:cNvSpPr>
          <p:nvPr>
            <p:ph type="body" idx="1" hasCustomPrompt="1"/>
          </p:nvPr>
        </p:nvSpPr>
        <p:spPr>
          <a:xfrm>
            <a:off x="1143000" y="2001511"/>
            <a:ext cx="4754880" cy="777240"/>
          </a:xfrm>
        </p:spPr>
        <p:txBody>
          <a:bodyPr rtlCol="0"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
        <p:nvSpPr>
          <p:cNvPr id="4" name="Espace réservé du contenu 3"/>
          <p:cNvSpPr>
            <a:spLocks noGrp="1"/>
          </p:cNvSpPr>
          <p:nvPr>
            <p:ph sz="half" idx="2" hasCustomPrompt="1"/>
          </p:nvPr>
        </p:nvSpPr>
        <p:spPr>
          <a:xfrm>
            <a:off x="1143000" y="2721483"/>
            <a:ext cx="4754880" cy="338328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au texte 4"/>
          <p:cNvSpPr>
            <a:spLocks noGrp="1"/>
          </p:cNvSpPr>
          <p:nvPr>
            <p:ph type="body" sz="quarter" idx="3" hasCustomPrompt="1"/>
          </p:nvPr>
        </p:nvSpPr>
        <p:spPr>
          <a:xfrm>
            <a:off x="6269173" y="1999032"/>
            <a:ext cx="4754880" cy="777240"/>
          </a:xfrm>
        </p:spPr>
        <p:txBody>
          <a:bodyPr rtlCol="0"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
        <p:nvSpPr>
          <p:cNvPr id="6" name="Espace réservé du contenu 5"/>
          <p:cNvSpPr>
            <a:spLocks noGrp="1"/>
          </p:cNvSpPr>
          <p:nvPr>
            <p:ph sz="quarter" idx="4" hasCustomPrompt="1"/>
          </p:nvPr>
        </p:nvSpPr>
        <p:spPr>
          <a:xfrm>
            <a:off x="6269173" y="2719322"/>
            <a:ext cx="4754880" cy="338328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7" name="Espace réservé à la date 6"/>
          <p:cNvSpPr>
            <a:spLocks noGrp="1"/>
          </p:cNvSpPr>
          <p:nvPr>
            <p:ph type="dt" sz="half" idx="10"/>
          </p:nvPr>
        </p:nvSpPr>
        <p:spPr/>
        <p:txBody>
          <a:bodyPr rtlCol="0"/>
          <a:lstStyle/>
          <a:p>
            <a:pPr rtl="0"/>
            <a:fld id="{8F6FCC1A-B20B-4068-AB19-32526FBE34A9}" type="datetime1">
              <a:rPr lang="fr-FR" noProof="0" smtClean="0"/>
              <a:t>09/12/2022</a:t>
            </a:fld>
            <a:endParaRPr lang="fr-FR" noProof="0"/>
          </a:p>
        </p:txBody>
      </p:sp>
      <p:sp>
        <p:nvSpPr>
          <p:cNvPr id="8" name="Espace réservé au pied de page 7"/>
          <p:cNvSpPr>
            <a:spLocks noGrp="1"/>
          </p:cNvSpPr>
          <p:nvPr>
            <p:ph type="ftr" sz="quarter" idx="11"/>
          </p:nvPr>
        </p:nvSpPr>
        <p:spPr/>
        <p:txBody>
          <a:bodyPr rtlCol="0"/>
          <a:lstStyle/>
          <a:p>
            <a:pPr rtl="0"/>
            <a:endParaRPr lang="fr-FR" noProof="0"/>
          </a:p>
        </p:txBody>
      </p:sp>
      <p:sp>
        <p:nvSpPr>
          <p:cNvPr id="9" name="Espace réservé du numéro de diapositive 8"/>
          <p:cNvSpPr>
            <a:spLocks noGrp="1"/>
          </p:cNvSpPr>
          <p:nvPr>
            <p:ph type="sldNum" sz="quarter" idx="12"/>
          </p:nvPr>
        </p:nvSpPr>
        <p:spPr/>
        <p:txBody>
          <a:bodyPr rtlCol="0"/>
          <a:lstStyle/>
          <a:p>
            <a:pPr rtl="0"/>
            <a:fld id="{7966EA62-41C5-4F9A-A915-5B0BC739C923}" type="slidenum">
              <a:rPr lang="fr-FR" noProof="0" smtClean="0"/>
              <a:t>‹N°›</a:t>
            </a:fld>
            <a:endParaRPr lang="fr-FR" noProof="0"/>
          </a:p>
        </p:txBody>
      </p:sp>
    </p:spTree>
    <p:extLst>
      <p:ext uri="{BB962C8B-B14F-4D97-AF65-F5344CB8AC3E}">
        <p14:creationId xmlns:p14="http://schemas.microsoft.com/office/powerpoint/2010/main" val="2634089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p>
        </p:txBody>
      </p:sp>
      <p:sp>
        <p:nvSpPr>
          <p:cNvPr id="3" name="Espace réservé à la date 2"/>
          <p:cNvSpPr>
            <a:spLocks noGrp="1"/>
          </p:cNvSpPr>
          <p:nvPr>
            <p:ph type="dt" sz="half" idx="10"/>
          </p:nvPr>
        </p:nvSpPr>
        <p:spPr/>
        <p:txBody>
          <a:bodyPr rtlCol="0"/>
          <a:lstStyle/>
          <a:p>
            <a:pPr rtl="0"/>
            <a:fld id="{ACB9F18A-CDF0-4F82-B048-727FC1B76B07}" type="datetime1">
              <a:rPr lang="fr-FR" noProof="0" smtClean="0"/>
              <a:t>09/12/2022</a:t>
            </a:fld>
            <a:endParaRPr lang="fr-FR" noProof="0"/>
          </a:p>
        </p:txBody>
      </p:sp>
      <p:sp>
        <p:nvSpPr>
          <p:cNvPr id="4" name="Espace réservé au pied de page 3"/>
          <p:cNvSpPr>
            <a:spLocks noGrp="1"/>
          </p:cNvSpPr>
          <p:nvPr>
            <p:ph type="ftr" sz="quarter" idx="11"/>
          </p:nvPr>
        </p:nvSpPr>
        <p:spPr/>
        <p:txBody>
          <a:bodyPr rtlCol="0"/>
          <a:lstStyle/>
          <a:p>
            <a:pPr rtl="0"/>
            <a:endParaRPr lang="fr-FR" noProof="0"/>
          </a:p>
        </p:txBody>
      </p:sp>
      <p:sp>
        <p:nvSpPr>
          <p:cNvPr id="5" name="Espace réservé du numéro de diapositive 4"/>
          <p:cNvSpPr>
            <a:spLocks noGrp="1"/>
          </p:cNvSpPr>
          <p:nvPr>
            <p:ph type="sldNum" sz="quarter" idx="12"/>
          </p:nvPr>
        </p:nvSpPr>
        <p:spPr/>
        <p:txBody>
          <a:bodyPr rtlCol="0"/>
          <a:lstStyle/>
          <a:p>
            <a:pPr rtl="0"/>
            <a:fld id="{7966EA62-41C5-4F9A-A915-5B0BC739C923}" type="slidenum">
              <a:rPr lang="fr-FR" noProof="0" smtClean="0"/>
              <a:t>‹N°›</a:t>
            </a:fld>
            <a:endParaRPr lang="fr-FR" noProof="0"/>
          </a:p>
        </p:txBody>
      </p:sp>
    </p:spTree>
    <p:extLst>
      <p:ext uri="{BB962C8B-B14F-4D97-AF65-F5344CB8AC3E}">
        <p14:creationId xmlns:p14="http://schemas.microsoft.com/office/powerpoint/2010/main" val="3624570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à la date 1"/>
          <p:cNvSpPr>
            <a:spLocks noGrp="1"/>
          </p:cNvSpPr>
          <p:nvPr>
            <p:ph type="dt" sz="half" idx="10"/>
          </p:nvPr>
        </p:nvSpPr>
        <p:spPr/>
        <p:txBody>
          <a:bodyPr rtlCol="0"/>
          <a:lstStyle/>
          <a:p>
            <a:pPr rtl="0"/>
            <a:fld id="{A44F6130-C453-49C8-90A9-5FAD86AC77BD}" type="datetime1">
              <a:rPr lang="fr-FR" noProof="0" smtClean="0"/>
              <a:t>09/12/2022</a:t>
            </a:fld>
            <a:endParaRPr lang="fr-FR" noProof="0"/>
          </a:p>
        </p:txBody>
      </p:sp>
      <p:sp>
        <p:nvSpPr>
          <p:cNvPr id="3" name="Espace réservé du pied de page 2"/>
          <p:cNvSpPr>
            <a:spLocks noGrp="1"/>
          </p:cNvSpPr>
          <p:nvPr>
            <p:ph type="ftr" sz="quarter" idx="11"/>
          </p:nvPr>
        </p:nvSpPr>
        <p:spPr/>
        <p:txBody>
          <a:bodyPr rtlCol="0"/>
          <a:lstStyle/>
          <a:p>
            <a:pPr rtl="0"/>
            <a:endParaRPr lang="fr-FR" noProof="0"/>
          </a:p>
        </p:txBody>
      </p:sp>
      <p:sp>
        <p:nvSpPr>
          <p:cNvPr id="4" name="Espace réservé du numéro de diapositive 3"/>
          <p:cNvSpPr>
            <a:spLocks noGrp="1"/>
          </p:cNvSpPr>
          <p:nvPr>
            <p:ph type="sldNum" sz="quarter" idx="12"/>
          </p:nvPr>
        </p:nvSpPr>
        <p:spPr/>
        <p:txBody>
          <a:bodyPr rtlCol="0"/>
          <a:lstStyle/>
          <a:p>
            <a:pPr rtl="0"/>
            <a:fld id="{7966EA62-41C5-4F9A-A915-5B0BC739C923}" type="slidenum">
              <a:rPr lang="fr-FR" noProof="0" smtClean="0"/>
              <a:t>‹N°›</a:t>
            </a:fld>
            <a:endParaRPr lang="fr-FR" noProof="0"/>
          </a:p>
        </p:txBody>
      </p:sp>
    </p:spTree>
    <p:extLst>
      <p:ext uri="{BB962C8B-B14F-4D97-AF65-F5344CB8AC3E}">
        <p14:creationId xmlns:p14="http://schemas.microsoft.com/office/powerpoint/2010/main" val="189255703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143000" y="1097280"/>
            <a:ext cx="3931920" cy="1737360"/>
          </a:xfrm>
        </p:spPr>
        <p:txBody>
          <a:bodyPr rtlCol="0" anchor="b">
            <a:noAutofit/>
          </a:bodyPr>
          <a:lstStyle>
            <a:lvl1pPr>
              <a:lnSpc>
                <a:spcPct val="90000"/>
              </a:lnSpc>
              <a:defRPr sz="4000" b="0"/>
            </a:lvl1pPr>
          </a:lstStyle>
          <a:p>
            <a:pPr rtl="0"/>
            <a:r>
              <a:rPr lang="fr-FR" noProof="0"/>
              <a:t>Modifiez le style du titre</a:t>
            </a:r>
          </a:p>
        </p:txBody>
      </p:sp>
      <p:sp>
        <p:nvSpPr>
          <p:cNvPr id="3" name="Espace réservé du contenu 2"/>
          <p:cNvSpPr>
            <a:spLocks noGrp="1"/>
          </p:cNvSpPr>
          <p:nvPr>
            <p:ph idx="1" hasCustomPrompt="1"/>
          </p:nvPr>
        </p:nvSpPr>
        <p:spPr>
          <a:xfrm>
            <a:off x="5852159" y="1097280"/>
            <a:ext cx="5212080" cy="4663440"/>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texte 3"/>
          <p:cNvSpPr>
            <a:spLocks noGrp="1"/>
          </p:cNvSpPr>
          <p:nvPr>
            <p:ph type="body" sz="half" idx="2" hasCustomPrompt="1"/>
          </p:nvPr>
        </p:nvSpPr>
        <p:spPr>
          <a:xfrm>
            <a:off x="1143000" y="2834640"/>
            <a:ext cx="3931920" cy="3017520"/>
          </a:xfrm>
        </p:spPr>
        <p:txBody>
          <a:bodyPr rtlCol="0">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 du masque</a:t>
            </a:r>
          </a:p>
        </p:txBody>
      </p:sp>
      <p:sp>
        <p:nvSpPr>
          <p:cNvPr id="5" name="Espace réservé à la date 4"/>
          <p:cNvSpPr>
            <a:spLocks noGrp="1"/>
          </p:cNvSpPr>
          <p:nvPr>
            <p:ph type="dt" sz="half" idx="10"/>
          </p:nvPr>
        </p:nvSpPr>
        <p:spPr/>
        <p:txBody>
          <a:bodyPr rtlCol="0"/>
          <a:lstStyle/>
          <a:p>
            <a:pPr rtl="0"/>
            <a:fld id="{03CC7474-ECB6-4CAF-8C62-4D89096B36AC}" type="datetime1">
              <a:rPr lang="fr-FR" noProof="0" smtClean="0"/>
              <a:t>09/12/2022</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7966EA62-41C5-4F9A-A915-5B0BC739C923}" type="slidenum">
              <a:rPr lang="fr-FR" noProof="0" smtClean="0"/>
              <a:t>‹N°›</a:t>
            </a:fld>
            <a:endParaRPr lang="fr-FR" noProof="0"/>
          </a:p>
        </p:txBody>
      </p:sp>
    </p:spTree>
    <p:extLst>
      <p:ext uri="{BB962C8B-B14F-4D97-AF65-F5344CB8AC3E}">
        <p14:creationId xmlns:p14="http://schemas.microsoft.com/office/powerpoint/2010/main" val="1642536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143000" y="1097280"/>
            <a:ext cx="3931920" cy="1737360"/>
          </a:xfrm>
        </p:spPr>
        <p:txBody>
          <a:bodyPr rtlCol="0" anchor="b">
            <a:noAutofit/>
          </a:bodyPr>
          <a:lstStyle>
            <a:lvl1pPr>
              <a:lnSpc>
                <a:spcPct val="90000"/>
              </a:lnSpc>
              <a:defRPr sz="4000" b="0"/>
            </a:lvl1pPr>
          </a:lstStyle>
          <a:p>
            <a:pPr rtl="0"/>
            <a:r>
              <a:rPr lang="fr-FR" noProof="0"/>
              <a:t>Modifiez le style du titre</a:t>
            </a:r>
          </a:p>
        </p:txBody>
      </p:sp>
      <p:sp>
        <p:nvSpPr>
          <p:cNvPr id="3" name="Espace réservé d’image 2"/>
          <p:cNvSpPr>
            <a:spLocks noGrp="1" noChangeAspect="1"/>
          </p:cNvSpPr>
          <p:nvPr>
            <p:ph type="pic" idx="1" hasCustomPrompt="1"/>
          </p:nvPr>
        </p:nvSpPr>
        <p:spPr>
          <a:xfrm>
            <a:off x="5413248" y="1069847"/>
            <a:ext cx="6099048" cy="4800600"/>
          </a:xfrm>
        </p:spPr>
        <p:txBody>
          <a:bodyPr lIns="274320" tIns="182880" rtlCol="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r-FR" noProof="0"/>
              <a:t>Cliquez sur l’icône pour ajouter une image</a:t>
            </a:r>
          </a:p>
        </p:txBody>
      </p:sp>
      <p:sp>
        <p:nvSpPr>
          <p:cNvPr id="4" name="Espace réservé du texte 3"/>
          <p:cNvSpPr>
            <a:spLocks noGrp="1"/>
          </p:cNvSpPr>
          <p:nvPr>
            <p:ph type="body" sz="half" idx="2" hasCustomPrompt="1"/>
          </p:nvPr>
        </p:nvSpPr>
        <p:spPr>
          <a:xfrm>
            <a:off x="1143000" y="2834640"/>
            <a:ext cx="3931920" cy="2880360"/>
          </a:xfrm>
        </p:spPr>
        <p:txBody>
          <a:bodyPr rtlCol="0">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 du masque</a:t>
            </a:r>
          </a:p>
        </p:txBody>
      </p:sp>
      <p:sp>
        <p:nvSpPr>
          <p:cNvPr id="5" name="Espace réservé à la date 4"/>
          <p:cNvSpPr>
            <a:spLocks noGrp="1"/>
          </p:cNvSpPr>
          <p:nvPr>
            <p:ph type="dt" sz="half" idx="10"/>
          </p:nvPr>
        </p:nvSpPr>
        <p:spPr/>
        <p:txBody>
          <a:bodyPr rtlCol="0"/>
          <a:lstStyle/>
          <a:p>
            <a:pPr rtl="0"/>
            <a:fld id="{13C38FE1-61ED-44D3-B203-874FA404DD24}" type="datetime1">
              <a:rPr lang="fr-FR" noProof="0" smtClean="0"/>
              <a:t>09/12/2022</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7966EA62-41C5-4F9A-A915-5B0BC739C923}" type="slidenum">
              <a:rPr lang="fr-FR" noProof="0" smtClean="0"/>
              <a:t>‹N°›</a:t>
            </a:fld>
            <a:endParaRPr lang="fr-FR" noProof="0"/>
          </a:p>
        </p:txBody>
      </p:sp>
    </p:spTree>
    <p:extLst>
      <p:ext uri="{BB962C8B-B14F-4D97-AF65-F5344CB8AC3E}">
        <p14:creationId xmlns:p14="http://schemas.microsoft.com/office/powerpoint/2010/main" val="2444285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Espace réservé du titre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pPr rtl="0"/>
            <a:r>
              <a:rPr lang="fr-FR" noProof="0"/>
              <a:t>Modifiez le style du titre</a:t>
            </a:r>
          </a:p>
        </p:txBody>
      </p:sp>
      <p:sp>
        <p:nvSpPr>
          <p:cNvPr id="3" name="Espace réservé du texte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à la date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pPr rtl="0"/>
            <a:fld id="{7FC7FD82-5D7C-48EC-892E-14249EC86C6E}" type="datetime1">
              <a:rPr lang="fr-FR" noProof="0" smtClean="0"/>
              <a:t>09/12/2022</a:t>
            </a:fld>
            <a:endParaRPr lang="fr-FR" noProof="0"/>
          </a:p>
        </p:txBody>
      </p:sp>
      <p:sp>
        <p:nvSpPr>
          <p:cNvPr id="5" name="Espace réservé du pied de page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pPr rtl="0"/>
            <a:endParaRPr lang="fr-FR" noProof="0"/>
          </a:p>
        </p:txBody>
      </p:sp>
      <p:sp>
        <p:nvSpPr>
          <p:cNvPr id="6" name="Espace réservé du numéro de diapositive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pPr rtl="0"/>
            <a:fld id="{7966EA62-41C5-4F9A-A915-5B0BC739C923}" type="slidenum">
              <a:rPr lang="fr-FR" noProof="0" smtClean="0"/>
              <a:t>‹N°›</a:t>
            </a:fld>
            <a:endParaRPr lang="fr-FR" noProof="0"/>
          </a:p>
        </p:txBody>
      </p:sp>
    </p:spTree>
    <p:extLst>
      <p:ext uri="{BB962C8B-B14F-4D97-AF65-F5344CB8AC3E}">
        <p14:creationId xmlns:p14="http://schemas.microsoft.com/office/powerpoint/2010/main" val="1192726756"/>
      </p:ext>
    </p:extLst>
  </p:cSld>
  <p:clrMap bg1="lt1" tx1="dk1" bg2="lt2" tx2="dk2" accent1="accent1" accent2="accent2" accent3="accent3" accent4="accent4" accent5="accent5" accent6="accent6" hlink="hlink" folHlink="folHlink"/>
  <p:sldLayoutIdLst>
    <p:sldLayoutId id="2147484733" r:id="rId1"/>
    <p:sldLayoutId id="2147484734" r:id="rId2"/>
    <p:sldLayoutId id="2147484735" r:id="rId3"/>
    <p:sldLayoutId id="2147484736" r:id="rId4"/>
    <p:sldLayoutId id="2147484737" r:id="rId5"/>
    <p:sldLayoutId id="2147484738" r:id="rId6"/>
    <p:sldLayoutId id="2147484739" r:id="rId7"/>
    <p:sldLayoutId id="2147484740" r:id="rId8"/>
    <p:sldLayoutId id="2147484741" r:id="rId9"/>
    <p:sldLayoutId id="2147484742" r:id="rId10"/>
    <p:sldLayoutId id="2147484743" r:id="rId11"/>
  </p:sldLayoutIdLst>
  <p:hf sldNum="0"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3000" y="651588"/>
            <a:ext cx="9875520" cy="1356360"/>
          </a:xfrm>
        </p:spPr>
        <p:txBody>
          <a:bodyPr/>
          <a:lstStyle/>
          <a:p>
            <a:pPr algn="ctr"/>
            <a:r>
              <a:rPr lang="fr-BE" dirty="0"/>
              <a:t>Après-midi d'étude: responsables de projet d'accueil extrascolaire</a:t>
            </a:r>
          </a:p>
        </p:txBody>
      </p:sp>
      <p:sp>
        <p:nvSpPr>
          <p:cNvPr id="3" name="Espace réservé du contenu 2"/>
          <p:cNvSpPr>
            <a:spLocks noGrp="1"/>
          </p:cNvSpPr>
          <p:nvPr>
            <p:ph idx="1"/>
          </p:nvPr>
        </p:nvSpPr>
        <p:spPr>
          <a:xfrm>
            <a:off x="1143000" y="2435290"/>
            <a:ext cx="9872871" cy="3660710"/>
          </a:xfrm>
        </p:spPr>
        <p:txBody>
          <a:bodyPr/>
          <a:lstStyle/>
          <a:p>
            <a:pPr marL="45720" indent="0" algn="ctr">
              <a:buNone/>
            </a:pPr>
            <a:r>
              <a:rPr lang="fr-BE" dirty="0"/>
              <a:t>Présentation de la fonction de coordination Accueil Temps Libre sur la Ville d’Aubange,</a:t>
            </a:r>
          </a:p>
          <a:p>
            <a:pPr marL="45720" indent="0" algn="ctr">
              <a:buNone/>
            </a:pPr>
            <a:r>
              <a:rPr lang="fr-BE" dirty="0"/>
              <a:t>de la dynamique du service dans laquelle elle s’intègre</a:t>
            </a:r>
          </a:p>
          <a:p>
            <a:pPr marL="45720" indent="0" algn="ctr">
              <a:buNone/>
            </a:pPr>
            <a:r>
              <a:rPr lang="fr-BE" dirty="0"/>
              <a:t>et de la collaboration avec les différents responsables de projet non-communaux.</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4541520"/>
            <a:ext cx="2700528" cy="1554480"/>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4423" y="5026150"/>
            <a:ext cx="3901448" cy="1069850"/>
          </a:xfrm>
          <a:prstGeom prst="rect">
            <a:avLst/>
          </a:prstGeom>
        </p:spPr>
      </p:pic>
    </p:spTree>
    <p:extLst>
      <p:ext uri="{BB962C8B-B14F-4D97-AF65-F5344CB8AC3E}">
        <p14:creationId xmlns:p14="http://schemas.microsoft.com/office/powerpoint/2010/main" val="745957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BE" dirty="0">
                <a:solidFill>
                  <a:schemeClr val="accent1">
                    <a:lumMod val="75000"/>
                  </a:schemeClr>
                </a:solidFill>
              </a:rPr>
              <a:t>Points d’attention</a:t>
            </a:r>
          </a:p>
        </p:txBody>
      </p:sp>
      <p:sp>
        <p:nvSpPr>
          <p:cNvPr id="3" name="Espace réservé du contenu 2"/>
          <p:cNvSpPr>
            <a:spLocks noGrp="1"/>
          </p:cNvSpPr>
          <p:nvPr>
            <p:ph idx="1"/>
          </p:nvPr>
        </p:nvSpPr>
        <p:spPr/>
        <p:txBody>
          <a:bodyPr/>
          <a:lstStyle/>
          <a:p>
            <a:r>
              <a:rPr lang="fr-BE" dirty="0">
                <a:solidFill>
                  <a:schemeClr val="accent1">
                    <a:lumMod val="75000"/>
                  </a:schemeClr>
                </a:solidFill>
              </a:rPr>
              <a:t>Il faut intensifier la communication entre les agents du service</a:t>
            </a:r>
          </a:p>
          <a:p>
            <a:r>
              <a:rPr lang="fr-BE" dirty="0">
                <a:solidFill>
                  <a:schemeClr val="accent1">
                    <a:lumMod val="75000"/>
                  </a:schemeClr>
                </a:solidFill>
              </a:rPr>
              <a:t>½ temps ça passe quand même vite …</a:t>
            </a:r>
          </a:p>
          <a:p>
            <a:endParaRPr lang="fr-BE" dirty="0"/>
          </a:p>
          <a:p>
            <a:endParaRPr lang="fr-BE" dirty="0"/>
          </a:p>
        </p:txBody>
      </p:sp>
    </p:spTree>
    <p:extLst>
      <p:ext uri="{BB962C8B-B14F-4D97-AF65-F5344CB8AC3E}">
        <p14:creationId xmlns:p14="http://schemas.microsoft.com/office/powerpoint/2010/main" val="2676890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8" name="Ovale 77" descr="Grand cercle de couleur deuxième niveau de hiérarchie">
            <a:extLst>
              <a:ext uri="{FF2B5EF4-FFF2-40B4-BE49-F238E27FC236}">
                <a16:creationId xmlns:a16="http://schemas.microsoft.com/office/drawing/2014/main" id="{A4F69744-BE77-4CA9-862A-54E574EE8336}"/>
              </a:ext>
            </a:extLst>
          </p:cNvPr>
          <p:cNvSpPr/>
          <p:nvPr/>
        </p:nvSpPr>
        <p:spPr>
          <a:xfrm>
            <a:off x="90520" y="699796"/>
            <a:ext cx="10913422" cy="6005783"/>
          </a:xfrm>
          <a:prstGeom prst="ellipse">
            <a:avLst/>
          </a:pr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br>
              <a:rPr lang="fr-FR" sz="1300" dirty="0">
                <a:solidFill>
                  <a:schemeClr val="tx1"/>
                </a:solidFill>
              </a:rPr>
            </a:br>
            <a:br>
              <a:rPr lang="fr-FR" sz="1300" dirty="0">
                <a:solidFill>
                  <a:schemeClr val="tx1"/>
                </a:solidFill>
              </a:rPr>
            </a:br>
            <a:br>
              <a:rPr lang="fr-FR" sz="1300" dirty="0">
                <a:solidFill>
                  <a:schemeClr val="tx1"/>
                </a:solidFill>
              </a:rPr>
            </a:br>
            <a:br>
              <a:rPr lang="fr-FR" sz="1300" dirty="0">
                <a:solidFill>
                  <a:schemeClr val="tx1"/>
                </a:solidFill>
              </a:rPr>
            </a:br>
            <a:br>
              <a:rPr lang="fr-FR" sz="1300" dirty="0">
                <a:solidFill>
                  <a:schemeClr val="tx1"/>
                </a:solidFill>
              </a:rPr>
            </a:br>
            <a:br>
              <a:rPr lang="fr-FR" sz="1300" dirty="0">
                <a:solidFill>
                  <a:schemeClr val="tx1"/>
                </a:solidFill>
              </a:rPr>
            </a:br>
            <a:r>
              <a:rPr lang="fr-FR" sz="1300" dirty="0">
                <a:solidFill>
                  <a:schemeClr val="tx1"/>
                </a:solidFill>
              </a:rPr>
              <a:t>Très représentés en C.C.A., les responsables de projet des AES avant et après l’école, qui sont généralement des directions d’école, recherchent inlassablement du soutien de la part de l’O.N.E. et de la commune. Ils expliquent être « débordés » par la charge scolaire ET extrascolaire, je reprends leurs propos:</a:t>
            </a:r>
            <a:br>
              <a:rPr lang="fr-FR" sz="1300" dirty="0">
                <a:solidFill>
                  <a:schemeClr val="tx1"/>
                </a:solidFill>
              </a:rPr>
            </a:br>
            <a:endParaRPr lang="fr-FR" sz="1300" dirty="0">
              <a:solidFill>
                <a:schemeClr val="tx1"/>
              </a:solidFill>
            </a:endParaRPr>
          </a:p>
          <a:p>
            <a:pPr marL="285750" indent="-285750" algn="ctr" rtl="0">
              <a:buFontTx/>
              <a:buChar char="-"/>
            </a:pPr>
            <a:r>
              <a:rPr lang="fr-FR" sz="1300" dirty="0">
                <a:solidFill>
                  <a:schemeClr val="tx1"/>
                </a:solidFill>
              </a:rPr>
              <a:t>les remplacements sont ingérables, ce sont les directions qui les effectuent,</a:t>
            </a:r>
          </a:p>
          <a:p>
            <a:pPr marL="285750" indent="-285750" algn="ctr" rtl="0">
              <a:buFontTx/>
              <a:buChar char="-"/>
            </a:pPr>
            <a:r>
              <a:rPr lang="fr-FR" sz="1300" dirty="0">
                <a:solidFill>
                  <a:schemeClr val="tx1"/>
                </a:solidFill>
              </a:rPr>
              <a:t>Les subsides ne permettent pas d’engager du personnel qualifié, ni de les fidéliser (statut précaire selon le réseau concerné).</a:t>
            </a:r>
          </a:p>
          <a:p>
            <a:pPr marL="285750" indent="-285750" algn="ctr" rtl="0">
              <a:buFontTx/>
              <a:buChar char="-"/>
            </a:pPr>
            <a:r>
              <a:rPr lang="fr-FR" sz="1300" dirty="0">
                <a:solidFill>
                  <a:schemeClr val="tx1"/>
                </a:solidFill>
              </a:rPr>
              <a:t>Il est leur est difficile de respecter l’obligation de formation continue du fait des remplacements, d’autant plus que le personnel est très « changeant », il faut donc tout recommencer.</a:t>
            </a:r>
          </a:p>
          <a:p>
            <a:pPr marL="285750" indent="-285750" algn="ctr" rtl="0">
              <a:buFontTx/>
              <a:buChar char="-"/>
            </a:pPr>
            <a:r>
              <a:rPr lang="fr-FR" sz="1300" dirty="0">
                <a:solidFill>
                  <a:schemeClr val="tx1"/>
                </a:solidFill>
              </a:rPr>
              <a:t>Certaines directions d’école assument le rôle d’instituteur en plus d’être responsable de projet.</a:t>
            </a:r>
          </a:p>
          <a:p>
            <a:pPr marL="285750" indent="-285750" algn="ctr" rtl="0">
              <a:buFontTx/>
              <a:buChar char="-"/>
            </a:pPr>
            <a:r>
              <a:rPr lang="fr-FR" sz="1300" dirty="0">
                <a:solidFill>
                  <a:schemeClr val="tx1"/>
                </a:solidFill>
              </a:rPr>
              <a:t>L’encodage sur les portail en ligne, différente pour chaque tâche selon l’instance qui leur réclame est pesante.</a:t>
            </a:r>
          </a:p>
          <a:p>
            <a:pPr marL="285750" indent="-285750" algn="ctr" rtl="0">
              <a:buFontTx/>
              <a:buChar char="-"/>
            </a:pPr>
            <a:r>
              <a:rPr lang="fr-FR" sz="1300" dirty="0">
                <a:solidFill>
                  <a:schemeClr val="tx1"/>
                </a:solidFill>
              </a:rPr>
              <a:t>Une seule direction a eu la possibilité de déléguer momentanément la fonction à son accueillante graduée. Elle n’est plus en fonction ce jour.</a:t>
            </a:r>
          </a:p>
          <a:p>
            <a:pPr algn="ctr" rtl="0"/>
            <a:endParaRPr lang="fr-FR" sz="1300" dirty="0">
              <a:solidFill>
                <a:schemeClr val="tx1"/>
              </a:solidFill>
            </a:endParaRPr>
          </a:p>
          <a:p>
            <a:pPr algn="ctr" rtl="0"/>
            <a:r>
              <a:rPr lang="fr-FR" sz="1300" dirty="0">
                <a:solidFill>
                  <a:schemeClr val="tx1"/>
                </a:solidFill>
              </a:rPr>
              <a:t>En résumé, ils ne parviennent pas à gérer les tâches quotidiennes de l’école et de l’extrascolaire dans de bonnes conditions tant la charge administrative est élevée.</a:t>
            </a:r>
          </a:p>
        </p:txBody>
      </p:sp>
      <p:sp>
        <p:nvSpPr>
          <p:cNvPr id="77" name="Ovale 76" descr="Grand cercle de couleur deuxième niveau de hiérarchie">
            <a:extLst>
              <a:ext uri="{FF2B5EF4-FFF2-40B4-BE49-F238E27FC236}">
                <a16:creationId xmlns:a16="http://schemas.microsoft.com/office/drawing/2014/main" id="{D8B7D5AE-8D15-48A8-BF79-863756AB2273}"/>
              </a:ext>
            </a:extLst>
          </p:cNvPr>
          <p:cNvSpPr/>
          <p:nvPr/>
        </p:nvSpPr>
        <p:spPr>
          <a:xfrm>
            <a:off x="7434222" y="-765745"/>
            <a:ext cx="5831435" cy="3868179"/>
          </a:xfrm>
          <a:prstGeom prst="ellipse">
            <a:avLst/>
          </a:prstGeom>
          <a:solidFill>
            <a:schemeClr val="accent5">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33" name="Ovale 32" descr="Cercle niveau élevé">
            <a:extLst>
              <a:ext uri="{FF2B5EF4-FFF2-40B4-BE49-F238E27FC236}">
                <a16:creationId xmlns:a16="http://schemas.microsoft.com/office/drawing/2014/main" id="{EFD3B067-A626-42D5-A3BC-823CE088FD62}"/>
              </a:ext>
            </a:extLst>
          </p:cNvPr>
          <p:cNvSpPr/>
          <p:nvPr/>
        </p:nvSpPr>
        <p:spPr>
          <a:xfrm>
            <a:off x="10151864" y="2449644"/>
            <a:ext cx="2011129" cy="205917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4" name="Titre 3"/>
          <p:cNvSpPr>
            <a:spLocks noGrp="1"/>
          </p:cNvSpPr>
          <p:nvPr>
            <p:ph type="title"/>
          </p:nvPr>
        </p:nvSpPr>
        <p:spPr>
          <a:xfrm>
            <a:off x="348921" y="230589"/>
            <a:ext cx="11507057" cy="596521"/>
          </a:xfrm>
        </p:spPr>
        <p:txBody>
          <a:bodyPr rtlCol="0">
            <a:normAutofit fontScale="90000"/>
          </a:bodyPr>
          <a:lstStyle/>
          <a:p>
            <a:pPr algn="ctr" rtl="0"/>
            <a:r>
              <a:rPr lang="fr-FR" dirty="0"/>
              <a:t>Les responsables de projets hors-commune</a:t>
            </a:r>
          </a:p>
        </p:txBody>
      </p:sp>
      <p:sp>
        <p:nvSpPr>
          <p:cNvPr id="18" name="Rectangle 17">
            <a:extLst>
              <a:ext uri="{FF2B5EF4-FFF2-40B4-BE49-F238E27FC236}">
                <a16:creationId xmlns:a16="http://schemas.microsoft.com/office/drawing/2014/main" id="{99267414-C32D-40FE-972B-255FF1A8576C}"/>
              </a:ext>
            </a:extLst>
          </p:cNvPr>
          <p:cNvSpPr/>
          <p:nvPr/>
        </p:nvSpPr>
        <p:spPr>
          <a:xfrm>
            <a:off x="10342498" y="3133275"/>
            <a:ext cx="1764000" cy="780425"/>
          </a:xfrm>
          <a:prstGeom prst="rect">
            <a:avLst/>
          </a:prstGeom>
          <a:noFill/>
          <a:ln>
            <a:noFill/>
          </a:ln>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ctr" defTabSz="622300" rtl="0">
              <a:lnSpc>
                <a:spcPct val="90000"/>
              </a:lnSpc>
              <a:spcBef>
                <a:spcPct val="0"/>
              </a:spcBef>
              <a:spcAft>
                <a:spcPct val="35000"/>
              </a:spcAft>
              <a:buNone/>
            </a:pPr>
            <a:r>
              <a:rPr lang="fr-FR" sz="1300" b="1" dirty="0">
                <a:solidFill>
                  <a:schemeClr val="tx1">
                    <a:lumMod val="75000"/>
                    <a:lumOff val="25000"/>
                  </a:schemeClr>
                </a:solidFill>
              </a:rPr>
              <a:t>Adrien LESPAGNARD</a:t>
            </a:r>
            <a:br>
              <a:rPr lang="fr-FR" sz="1300" b="1" dirty="0">
                <a:solidFill>
                  <a:schemeClr val="tx1">
                    <a:lumMod val="75000"/>
                    <a:lumOff val="25000"/>
                  </a:schemeClr>
                </a:solidFill>
              </a:rPr>
            </a:br>
            <a:r>
              <a:rPr lang="fr-FR" sz="1300" b="1" dirty="0">
                <a:solidFill>
                  <a:schemeClr val="tx1">
                    <a:lumMod val="75000"/>
                    <a:lumOff val="25000"/>
                  </a:schemeClr>
                </a:solidFill>
              </a:rPr>
              <a:t>Responsable du service</a:t>
            </a:r>
            <a:br>
              <a:rPr lang="fr-FR" sz="1300" b="1" dirty="0">
                <a:solidFill>
                  <a:schemeClr val="tx1">
                    <a:lumMod val="75000"/>
                    <a:lumOff val="25000"/>
                  </a:schemeClr>
                </a:solidFill>
              </a:rPr>
            </a:br>
            <a:br>
              <a:rPr lang="fr-FR" sz="1300" b="1" dirty="0">
                <a:solidFill>
                  <a:schemeClr val="tx1">
                    <a:lumMod val="75000"/>
                    <a:lumOff val="25000"/>
                  </a:schemeClr>
                </a:solidFill>
              </a:rPr>
            </a:br>
            <a:r>
              <a:rPr lang="fr-FR" sz="1300" b="1" dirty="0">
                <a:solidFill>
                  <a:schemeClr val="tx1">
                    <a:lumMod val="75000"/>
                    <a:lumOff val="25000"/>
                  </a:schemeClr>
                </a:solidFill>
              </a:rPr>
              <a:t>Christian BINET</a:t>
            </a:r>
            <a:br>
              <a:rPr lang="fr-FR" sz="1300" b="1" dirty="0">
                <a:solidFill>
                  <a:schemeClr val="tx1">
                    <a:lumMod val="75000"/>
                    <a:lumOff val="25000"/>
                  </a:schemeClr>
                </a:solidFill>
              </a:rPr>
            </a:br>
            <a:r>
              <a:rPr lang="fr-FR" sz="1300" b="1" dirty="0">
                <a:solidFill>
                  <a:schemeClr val="tx1">
                    <a:lumMod val="75000"/>
                    <a:lumOff val="25000"/>
                  </a:schemeClr>
                </a:solidFill>
              </a:rPr>
              <a:t>Échevin de la Jeunesse et de l’Enseignement</a:t>
            </a:r>
            <a:endParaRPr lang="fr-FR" sz="1200" kern="1200" dirty="0">
              <a:solidFill>
                <a:schemeClr val="tx1">
                  <a:lumMod val="75000"/>
                  <a:lumOff val="25000"/>
                </a:schemeClr>
              </a:solidFill>
            </a:endParaRPr>
          </a:p>
        </p:txBody>
      </p:sp>
      <p:sp>
        <p:nvSpPr>
          <p:cNvPr id="20" name="Rectangle 19">
            <a:extLst>
              <a:ext uri="{FF2B5EF4-FFF2-40B4-BE49-F238E27FC236}">
                <a16:creationId xmlns:a16="http://schemas.microsoft.com/office/drawing/2014/main" id="{F29B8C93-9BD8-4437-9379-8B7C1D9398C3}"/>
              </a:ext>
            </a:extLst>
          </p:cNvPr>
          <p:cNvSpPr/>
          <p:nvPr/>
        </p:nvSpPr>
        <p:spPr>
          <a:xfrm>
            <a:off x="2072735" y="1559179"/>
            <a:ext cx="1531951" cy="684000"/>
          </a:xfrm>
          <a:prstGeom prst="rect">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ASBL « Crèche et accueil extrascolaire Les Poussins » : </a:t>
            </a:r>
            <a:br>
              <a:rPr lang="fr-FR" sz="1300" b="1" dirty="0">
                <a:solidFill>
                  <a:schemeClr val="tx1">
                    <a:lumMod val="75000"/>
                    <a:lumOff val="25000"/>
                  </a:schemeClr>
                </a:solidFill>
              </a:rPr>
            </a:br>
            <a:r>
              <a:rPr lang="fr-FR" sz="1200" kern="1200" dirty="0">
                <a:solidFill>
                  <a:schemeClr val="tx1">
                    <a:lumMod val="75000"/>
                    <a:lumOff val="25000"/>
                  </a:schemeClr>
                </a:solidFill>
              </a:rPr>
              <a:t>partenariat avec 1 école de la F.W.B.</a:t>
            </a:r>
          </a:p>
        </p:txBody>
      </p:sp>
      <p:sp>
        <p:nvSpPr>
          <p:cNvPr id="22" name="Rectangle 21">
            <a:extLst>
              <a:ext uri="{FF2B5EF4-FFF2-40B4-BE49-F238E27FC236}">
                <a16:creationId xmlns:a16="http://schemas.microsoft.com/office/drawing/2014/main" id="{821682DD-5C22-4B97-83AE-86C7996FB90B}"/>
              </a:ext>
            </a:extLst>
          </p:cNvPr>
          <p:cNvSpPr/>
          <p:nvPr/>
        </p:nvSpPr>
        <p:spPr>
          <a:xfrm>
            <a:off x="4551456" y="1399634"/>
            <a:ext cx="1253427" cy="684000"/>
          </a:xfrm>
          <a:prstGeom prst="rect">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5 écoles subventionnées par la F.W.B.:</a:t>
            </a:r>
            <a:br>
              <a:rPr lang="fr-FR" sz="1300" b="1" dirty="0">
                <a:solidFill>
                  <a:schemeClr val="tx1">
                    <a:lumMod val="75000"/>
                    <a:lumOff val="25000"/>
                  </a:schemeClr>
                </a:solidFill>
              </a:rPr>
            </a:br>
            <a:r>
              <a:rPr lang="fr-FR" sz="1300" dirty="0">
                <a:solidFill>
                  <a:schemeClr val="tx1">
                    <a:lumMod val="75000"/>
                    <a:lumOff val="25000"/>
                  </a:schemeClr>
                </a:solidFill>
              </a:rPr>
              <a:t>4 milieux d’AES </a:t>
            </a:r>
            <a:br>
              <a:rPr lang="fr-FR" sz="1300" dirty="0">
                <a:solidFill>
                  <a:schemeClr val="tx1">
                    <a:lumMod val="75000"/>
                    <a:lumOff val="25000"/>
                  </a:schemeClr>
                </a:solidFill>
              </a:rPr>
            </a:br>
            <a:r>
              <a:rPr lang="fr-FR" sz="1300" dirty="0">
                <a:solidFill>
                  <a:schemeClr val="tx1">
                    <a:lumMod val="75000"/>
                    <a:lumOff val="25000"/>
                  </a:schemeClr>
                </a:solidFill>
              </a:rPr>
              <a:t>+ 1 partenariat avec « Les Poussins »</a:t>
            </a:r>
            <a:endParaRPr lang="fr-FR" sz="1200" kern="1200" dirty="0">
              <a:solidFill>
                <a:schemeClr val="tx1">
                  <a:lumMod val="75000"/>
                  <a:lumOff val="25000"/>
                </a:schemeClr>
              </a:solidFill>
            </a:endParaRPr>
          </a:p>
        </p:txBody>
      </p:sp>
      <p:sp>
        <p:nvSpPr>
          <p:cNvPr id="23" name="Rectangle 22">
            <a:extLst>
              <a:ext uri="{FF2B5EF4-FFF2-40B4-BE49-F238E27FC236}">
                <a16:creationId xmlns:a16="http://schemas.microsoft.com/office/drawing/2014/main" id="{27D54CB4-0066-4140-96B8-95930CD77276}"/>
              </a:ext>
            </a:extLst>
          </p:cNvPr>
          <p:cNvSpPr/>
          <p:nvPr/>
        </p:nvSpPr>
        <p:spPr>
          <a:xfrm>
            <a:off x="9118739" y="1203908"/>
            <a:ext cx="1538597" cy="195726"/>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Accueil Temps Libre</a:t>
            </a:r>
            <a:br>
              <a:rPr lang="fr-FR" sz="1300" b="1" dirty="0">
                <a:solidFill>
                  <a:schemeClr val="tx1">
                    <a:lumMod val="75000"/>
                    <a:lumOff val="25000"/>
                  </a:schemeClr>
                </a:solidFill>
              </a:rPr>
            </a:br>
            <a:r>
              <a:rPr lang="fr-FR" sz="1300" dirty="0">
                <a:solidFill>
                  <a:schemeClr val="tx1">
                    <a:lumMod val="75000"/>
                    <a:lumOff val="25000"/>
                  </a:schemeClr>
                </a:solidFill>
              </a:rPr>
              <a:t>Sarah ROLLUS</a:t>
            </a:r>
            <a:br>
              <a:rPr lang="fr-FR" sz="1300" dirty="0">
                <a:solidFill>
                  <a:schemeClr val="tx1">
                    <a:lumMod val="75000"/>
                    <a:lumOff val="25000"/>
                  </a:schemeClr>
                </a:solidFill>
              </a:rPr>
            </a:br>
            <a:endParaRPr lang="fr-FR" sz="1300" dirty="0">
              <a:solidFill>
                <a:schemeClr val="tx1">
                  <a:lumMod val="75000"/>
                  <a:lumOff val="25000"/>
                </a:schemeClr>
              </a:solidFill>
            </a:endParaRPr>
          </a:p>
        </p:txBody>
      </p:sp>
      <p:sp>
        <p:nvSpPr>
          <p:cNvPr id="24" name="Rectangle 23">
            <a:extLst>
              <a:ext uri="{FF2B5EF4-FFF2-40B4-BE49-F238E27FC236}">
                <a16:creationId xmlns:a16="http://schemas.microsoft.com/office/drawing/2014/main" id="{128E41E6-B0BF-44BC-98F9-F8F486ABC7F1}"/>
              </a:ext>
            </a:extLst>
          </p:cNvPr>
          <p:cNvSpPr/>
          <p:nvPr/>
        </p:nvSpPr>
        <p:spPr>
          <a:xfrm>
            <a:off x="6787480" y="1357519"/>
            <a:ext cx="1080000" cy="561716"/>
          </a:xfrm>
          <a:prstGeom prst="rect">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5 écoles libres:</a:t>
            </a:r>
            <a:br>
              <a:rPr lang="fr-FR" sz="1300" b="1" dirty="0">
                <a:solidFill>
                  <a:schemeClr val="tx1">
                    <a:lumMod val="75000"/>
                    <a:lumOff val="25000"/>
                  </a:schemeClr>
                </a:solidFill>
              </a:rPr>
            </a:br>
            <a:r>
              <a:rPr lang="fr-FR" sz="1300" dirty="0">
                <a:solidFill>
                  <a:schemeClr val="tx1">
                    <a:lumMod val="75000"/>
                    <a:lumOff val="25000"/>
                  </a:schemeClr>
                </a:solidFill>
              </a:rPr>
              <a:t>3 milieux d’AES </a:t>
            </a:r>
            <a:br>
              <a:rPr lang="fr-FR" sz="1300" dirty="0">
                <a:solidFill>
                  <a:schemeClr val="tx1">
                    <a:lumMod val="75000"/>
                    <a:lumOff val="25000"/>
                  </a:schemeClr>
                </a:solidFill>
              </a:rPr>
            </a:br>
            <a:r>
              <a:rPr lang="fr-FR" sz="1300" dirty="0">
                <a:solidFill>
                  <a:schemeClr val="tx1">
                    <a:lumMod val="75000"/>
                    <a:lumOff val="25000"/>
                  </a:schemeClr>
                </a:solidFill>
              </a:rPr>
              <a:t>+ 1 partenariat avec une école communale</a:t>
            </a:r>
          </a:p>
        </p:txBody>
      </p:sp>
      <p:sp>
        <p:nvSpPr>
          <p:cNvPr id="72" name="Ovale 71" descr="Petit cercle de couleur deuxième niveau de hiérarchie">
            <a:extLst>
              <a:ext uri="{FF2B5EF4-FFF2-40B4-BE49-F238E27FC236}">
                <a16:creationId xmlns:a16="http://schemas.microsoft.com/office/drawing/2014/main" id="{E95005B3-E7A9-43A7-9097-E5C0B12D0AF3}"/>
              </a:ext>
            </a:extLst>
          </p:cNvPr>
          <p:cNvSpPr/>
          <p:nvPr/>
        </p:nvSpPr>
        <p:spPr>
          <a:xfrm>
            <a:off x="8499299" y="1694780"/>
            <a:ext cx="213490" cy="21349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cxnSp>
        <p:nvCxnSpPr>
          <p:cNvPr id="127" name="Connecteur : Coude 126" descr="Lignes de connexion">
            <a:extLst>
              <a:ext uri="{FF2B5EF4-FFF2-40B4-BE49-F238E27FC236}">
                <a16:creationId xmlns:a16="http://schemas.microsoft.com/office/drawing/2014/main" id="{5DE74E47-57A7-4EFA-83E1-B978BCE6B9A1}"/>
              </a:ext>
            </a:extLst>
          </p:cNvPr>
          <p:cNvCxnSpPr>
            <a:cxnSpLocks/>
          </p:cNvCxnSpPr>
          <p:nvPr/>
        </p:nvCxnSpPr>
        <p:spPr>
          <a:xfrm rot="10800000" flipV="1">
            <a:off x="7434223" y="1801526"/>
            <a:ext cx="1171823" cy="400498"/>
          </a:xfrm>
          <a:prstGeom prst="bentConnector3">
            <a:avLst>
              <a:gd name="adj1" fmla="val 50000"/>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14" name="Ellipse 113" descr="Connecteurs couleur troisième niveau de hiérarchie">
            <a:extLst>
              <a:ext uri="{FF2B5EF4-FFF2-40B4-BE49-F238E27FC236}">
                <a16:creationId xmlns:a16="http://schemas.microsoft.com/office/drawing/2014/main" id="{8547C6B6-4C5C-4A9B-97B5-B9DAA62B6507}"/>
              </a:ext>
            </a:extLst>
          </p:cNvPr>
          <p:cNvSpPr/>
          <p:nvPr/>
        </p:nvSpPr>
        <p:spPr>
          <a:xfrm>
            <a:off x="7393066" y="2160869"/>
            <a:ext cx="82310" cy="823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cxnSp>
        <p:nvCxnSpPr>
          <p:cNvPr id="60" name="Connecteur : Coude 126" descr="Lignes de connexion">
            <a:extLst>
              <a:ext uri="{FF2B5EF4-FFF2-40B4-BE49-F238E27FC236}">
                <a16:creationId xmlns:a16="http://schemas.microsoft.com/office/drawing/2014/main" id="{5DE74E47-57A7-4EFA-83E1-B978BCE6B9A1}"/>
              </a:ext>
            </a:extLst>
          </p:cNvPr>
          <p:cNvCxnSpPr>
            <a:cxnSpLocks/>
            <a:stCxn id="72" idx="0"/>
          </p:cNvCxnSpPr>
          <p:nvPr/>
        </p:nvCxnSpPr>
        <p:spPr>
          <a:xfrm rot="16200000" flipV="1">
            <a:off x="6700918" y="-210346"/>
            <a:ext cx="710284" cy="3099968"/>
          </a:xfrm>
          <a:prstGeom prst="bentConnector2">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4" name="Connecteur : Coude 126" descr="Lignes de connexion">
            <a:extLst>
              <a:ext uri="{FF2B5EF4-FFF2-40B4-BE49-F238E27FC236}">
                <a16:creationId xmlns:a16="http://schemas.microsoft.com/office/drawing/2014/main" id="{5DE74E47-57A7-4EFA-83E1-B978BCE6B9A1}"/>
              </a:ext>
            </a:extLst>
          </p:cNvPr>
          <p:cNvCxnSpPr>
            <a:cxnSpLocks/>
            <a:stCxn id="72" idx="6"/>
          </p:cNvCxnSpPr>
          <p:nvPr/>
        </p:nvCxnSpPr>
        <p:spPr>
          <a:xfrm flipH="1">
            <a:off x="2967135" y="1801525"/>
            <a:ext cx="5745654" cy="690234"/>
          </a:xfrm>
          <a:prstGeom prst="bentConnector3">
            <a:avLst>
              <a:gd name="adj1" fmla="val -3979"/>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69" name="Ellipse 68" descr="Connecteurs couleur troisième niveau de hiérarchie">
            <a:extLst>
              <a:ext uri="{FF2B5EF4-FFF2-40B4-BE49-F238E27FC236}">
                <a16:creationId xmlns:a16="http://schemas.microsoft.com/office/drawing/2014/main" id="{8547C6B6-4C5C-4A9B-97B5-B9DAA62B6507}"/>
              </a:ext>
            </a:extLst>
          </p:cNvPr>
          <p:cNvSpPr/>
          <p:nvPr/>
        </p:nvSpPr>
        <p:spPr>
          <a:xfrm>
            <a:off x="5464921" y="943339"/>
            <a:ext cx="82310" cy="823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75" name="Ellipse 74" descr="Connecteurs couleur troisième niveau de hiérarchie">
            <a:extLst>
              <a:ext uri="{FF2B5EF4-FFF2-40B4-BE49-F238E27FC236}">
                <a16:creationId xmlns:a16="http://schemas.microsoft.com/office/drawing/2014/main" id="{8547C6B6-4C5C-4A9B-97B5-B9DAA62B6507}"/>
              </a:ext>
            </a:extLst>
          </p:cNvPr>
          <p:cNvSpPr/>
          <p:nvPr/>
        </p:nvSpPr>
        <p:spPr>
          <a:xfrm>
            <a:off x="2925980" y="2449644"/>
            <a:ext cx="82310" cy="823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76" name="Ovale 70" descr="Petit cercle de couleur deuxième niveau de hiérarchie">
            <a:extLst>
              <a:ext uri="{FF2B5EF4-FFF2-40B4-BE49-F238E27FC236}">
                <a16:creationId xmlns:a16="http://schemas.microsoft.com/office/drawing/2014/main" id="{4B1786F3-631A-4BEE-8323-68AB581BC49E}"/>
              </a:ext>
            </a:extLst>
          </p:cNvPr>
          <p:cNvSpPr/>
          <p:nvPr/>
        </p:nvSpPr>
        <p:spPr>
          <a:xfrm>
            <a:off x="10708142" y="827110"/>
            <a:ext cx="213490" cy="21349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Tree>
    <p:extLst>
      <p:ext uri="{BB962C8B-B14F-4D97-AF65-F5344CB8AC3E}">
        <p14:creationId xmlns:p14="http://schemas.microsoft.com/office/powerpoint/2010/main" val="509911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3000" y="609600"/>
            <a:ext cx="9875520" cy="687355"/>
          </a:xfrm>
        </p:spPr>
        <p:txBody>
          <a:bodyPr>
            <a:noAutofit/>
          </a:bodyPr>
          <a:lstStyle/>
          <a:p>
            <a:pPr algn="ctr"/>
            <a:r>
              <a:rPr lang="fr-BE" sz="2800" dirty="0"/>
              <a:t>Missions spécifiques du coordinateur ATL en commune d’Aubange Convention ONE</a:t>
            </a:r>
          </a:p>
        </p:txBody>
      </p:sp>
      <p:sp>
        <p:nvSpPr>
          <p:cNvPr id="3" name="Espace réservé du contenu 2"/>
          <p:cNvSpPr>
            <a:spLocks noGrp="1"/>
          </p:cNvSpPr>
          <p:nvPr>
            <p:ph idx="1"/>
          </p:nvPr>
        </p:nvSpPr>
        <p:spPr>
          <a:xfrm>
            <a:off x="1143000" y="1399593"/>
            <a:ext cx="9872871" cy="5131836"/>
          </a:xfrm>
        </p:spPr>
        <p:txBody>
          <a:bodyPr>
            <a:normAutofit fontScale="70000" lnSpcReduction="20000"/>
          </a:bodyPr>
          <a:lstStyle/>
          <a:p>
            <a:pPr lvl="0"/>
            <a:r>
              <a:rPr lang="fr-BE" dirty="0">
                <a:solidFill>
                  <a:schemeClr val="tx1"/>
                </a:solidFill>
              </a:rPr>
              <a:t>Faire des propositions, sous la responsabilité de l’Échevin, pour une </a:t>
            </a:r>
            <a:r>
              <a:rPr lang="fr-BE" b="1" dirty="0">
                <a:solidFill>
                  <a:schemeClr val="tx1"/>
                </a:solidFill>
              </a:rPr>
              <a:t>politique d’accueil cohérente et globale</a:t>
            </a:r>
            <a:r>
              <a:rPr lang="fr-BE" dirty="0">
                <a:solidFill>
                  <a:schemeClr val="tx1"/>
                </a:solidFill>
              </a:rPr>
              <a:t> ;</a:t>
            </a:r>
          </a:p>
          <a:p>
            <a:pPr lvl="0"/>
            <a:r>
              <a:rPr lang="fr-BE" dirty="0">
                <a:solidFill>
                  <a:schemeClr val="tx1"/>
                </a:solidFill>
              </a:rPr>
              <a:t>Assurer la réalisation ainsi que le secrétariat de la </a:t>
            </a:r>
            <a:r>
              <a:rPr lang="fr-BE" b="1" dirty="0">
                <a:solidFill>
                  <a:schemeClr val="tx1"/>
                </a:solidFill>
              </a:rPr>
              <a:t>Commission Communale de l’Accueil </a:t>
            </a:r>
            <a:r>
              <a:rPr lang="fr-BE" dirty="0">
                <a:solidFill>
                  <a:schemeClr val="tx1"/>
                </a:solidFill>
              </a:rPr>
              <a:t>(CCA). Rythme : minimum deux fois par an ;</a:t>
            </a:r>
          </a:p>
          <a:p>
            <a:pPr lvl="0"/>
            <a:r>
              <a:rPr lang="fr-BE" dirty="0">
                <a:solidFill>
                  <a:schemeClr val="tx1"/>
                </a:solidFill>
              </a:rPr>
              <a:t>En début d’année scolaire, dans le cadre de la CCA, </a:t>
            </a:r>
            <a:r>
              <a:rPr lang="fr-BE" b="1" dirty="0">
                <a:solidFill>
                  <a:schemeClr val="tx1"/>
                </a:solidFill>
              </a:rPr>
              <a:t>déterminer concrètement les objectifs à poursuivre et les actions à mener </a:t>
            </a:r>
            <a:r>
              <a:rPr lang="fr-BE" dirty="0">
                <a:solidFill>
                  <a:schemeClr val="tx1"/>
                </a:solidFill>
              </a:rPr>
              <a:t>pour atteindre ces objectifs de septembre à juin, dans le but de développer l’offre d’accueil, et ce en réponse aux besoins non rencontrés dans le Programme CLE tant qualitativement que quantitativement ;</a:t>
            </a:r>
          </a:p>
          <a:p>
            <a:pPr lvl="0"/>
            <a:r>
              <a:rPr lang="fr-BE" dirty="0">
                <a:solidFill>
                  <a:schemeClr val="tx1"/>
                </a:solidFill>
              </a:rPr>
              <a:t>Pour le 31 décembre de chaque année, établir le </a:t>
            </a:r>
            <a:r>
              <a:rPr lang="fr-BE" b="1" dirty="0">
                <a:solidFill>
                  <a:schemeClr val="tx1"/>
                </a:solidFill>
              </a:rPr>
              <a:t>rapport d’activités </a:t>
            </a:r>
            <a:r>
              <a:rPr lang="fr-BE" dirty="0">
                <a:solidFill>
                  <a:schemeClr val="tx1"/>
                </a:solidFill>
              </a:rPr>
              <a:t>qui est l’évaluation permettant de mesurer la pertinence et l’efficacité des actions menées par rapport aux objectifs définis dans le Plan d’Action Annuel et de se fixer de nouveaux objectifs pour l’avenir. Ce rapport est transmis pour information aux membres de la CCA, au Conseil communal et à la commission d’agrément ATL de l’ONE ;</a:t>
            </a:r>
          </a:p>
          <a:p>
            <a:pPr lvl="0"/>
            <a:r>
              <a:rPr lang="fr-BE" dirty="0">
                <a:solidFill>
                  <a:schemeClr val="tx1"/>
                </a:solidFill>
              </a:rPr>
              <a:t>Proposer un </a:t>
            </a:r>
            <a:r>
              <a:rPr lang="fr-BE" b="1" dirty="0">
                <a:solidFill>
                  <a:schemeClr val="tx1"/>
                </a:solidFill>
              </a:rPr>
              <a:t>soutien individualisé par opérateur pour travailler en continu les Projets d’Accueil et aider à la traduction des objectifs prioritaires en actions concrètes tout au long de l’année ;</a:t>
            </a:r>
          </a:p>
          <a:p>
            <a:pPr lvl="0"/>
            <a:r>
              <a:rPr lang="fr-BE" b="1" dirty="0">
                <a:solidFill>
                  <a:schemeClr val="tx1"/>
                </a:solidFill>
              </a:rPr>
              <a:t>Continuer à organiser des formations adaptées </a:t>
            </a:r>
            <a:r>
              <a:rPr lang="fr-BE" dirty="0">
                <a:solidFill>
                  <a:schemeClr val="tx1"/>
                </a:solidFill>
              </a:rPr>
              <a:t>en fonction des compétences acquises (inciter à la participation) et faire le recensement des formations pour les accueillants extrascolaires (tous réseaux)</a:t>
            </a:r>
          </a:p>
          <a:p>
            <a:pPr lvl="0"/>
            <a:r>
              <a:rPr lang="fr-BE" b="1" dirty="0">
                <a:solidFill>
                  <a:schemeClr val="tx1"/>
                </a:solidFill>
              </a:rPr>
              <a:t>Réaliser le suivi du prêt de matériel ATL (malles pédagogiques, lots de livres, etc.)</a:t>
            </a:r>
          </a:p>
          <a:p>
            <a:pPr lvl="0"/>
            <a:r>
              <a:rPr lang="fr-BE" b="1" dirty="0">
                <a:solidFill>
                  <a:schemeClr val="tx1"/>
                </a:solidFill>
              </a:rPr>
              <a:t>Améliorer et veiller à la bonne diffusion des actualités de l’ATL </a:t>
            </a:r>
            <a:r>
              <a:rPr lang="fr-BE" dirty="0">
                <a:solidFill>
                  <a:schemeClr val="tx1"/>
                </a:solidFill>
              </a:rPr>
              <a:t>via les différents réseaux de communication ;</a:t>
            </a:r>
          </a:p>
          <a:p>
            <a:pPr lvl="0"/>
            <a:r>
              <a:rPr lang="fr-BE" b="1" dirty="0">
                <a:solidFill>
                  <a:schemeClr val="tx1"/>
                </a:solidFill>
              </a:rPr>
              <a:t>Devenir une personne ressource pour les accueillantes extra-scolaires tout réseau.</a:t>
            </a:r>
          </a:p>
          <a:p>
            <a:pPr lvl="0"/>
            <a:r>
              <a:rPr lang="fr-BE" b="1" dirty="0">
                <a:solidFill>
                  <a:schemeClr val="accent1">
                    <a:lumMod val="75000"/>
                  </a:schemeClr>
                </a:solidFill>
              </a:rPr>
              <a:t>La coordinatrice ATL, de manière ponctuelle et si aucun impératif strictement ATL ne l’en empêche, peut être amenée à </a:t>
            </a:r>
            <a:r>
              <a:rPr lang="fr-BE" b="1" u="sng" dirty="0">
                <a:solidFill>
                  <a:schemeClr val="accent1">
                    <a:lumMod val="75000"/>
                  </a:schemeClr>
                </a:solidFill>
              </a:rPr>
              <a:t>soutenir l'équipe du CCE</a:t>
            </a:r>
            <a:r>
              <a:rPr lang="fr-BE" b="1" dirty="0">
                <a:solidFill>
                  <a:schemeClr val="accent1">
                    <a:lumMod val="75000"/>
                  </a:schemeClr>
                </a:solidFill>
              </a:rPr>
              <a:t> concernant la mise en place et la logistique : gestion du planning, conception des supports de communication, diffusion de l'info, rédaction de PV.</a:t>
            </a:r>
            <a:endParaRPr lang="fr-BE" dirty="0">
              <a:solidFill>
                <a:schemeClr val="accent1">
                  <a:lumMod val="75000"/>
                </a:schemeClr>
              </a:solidFill>
            </a:endParaRPr>
          </a:p>
          <a:p>
            <a:endParaRPr lang="fr-BE" dirty="0"/>
          </a:p>
        </p:txBody>
      </p:sp>
    </p:spTree>
    <p:extLst>
      <p:ext uri="{BB962C8B-B14F-4D97-AF65-F5344CB8AC3E}">
        <p14:creationId xmlns:p14="http://schemas.microsoft.com/office/powerpoint/2010/main" val="2661349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0" name="Ovale 79" descr="Grand cercle de couleur deuxième niveau de hiérarchie">
            <a:extLst>
              <a:ext uri="{FF2B5EF4-FFF2-40B4-BE49-F238E27FC236}">
                <a16:creationId xmlns:a16="http://schemas.microsoft.com/office/drawing/2014/main" id="{9CD1768A-EC26-4C6A-A57C-E2300589049F}"/>
              </a:ext>
            </a:extLst>
          </p:cNvPr>
          <p:cNvSpPr/>
          <p:nvPr/>
        </p:nvSpPr>
        <p:spPr>
          <a:xfrm>
            <a:off x="6444530" y="4425522"/>
            <a:ext cx="5007704" cy="1980000"/>
          </a:xfrm>
          <a:prstGeom prst="ellipse">
            <a:avLst/>
          </a:prstGeom>
          <a:solidFill>
            <a:schemeClr val="accent4">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79" name="Ovale 78" descr="Grand cercle de couleur deuxième niveau de hiérarchie">
            <a:extLst>
              <a:ext uri="{FF2B5EF4-FFF2-40B4-BE49-F238E27FC236}">
                <a16:creationId xmlns:a16="http://schemas.microsoft.com/office/drawing/2014/main" id="{99530F13-2430-4DB9-9637-7708CFDD87D8}"/>
              </a:ext>
            </a:extLst>
          </p:cNvPr>
          <p:cNvSpPr/>
          <p:nvPr/>
        </p:nvSpPr>
        <p:spPr>
          <a:xfrm>
            <a:off x="5458483" y="669068"/>
            <a:ext cx="6130170" cy="3891707"/>
          </a:xfrm>
          <a:prstGeom prst="ellipse">
            <a:avLst/>
          </a:prstGeom>
          <a:solidFill>
            <a:schemeClr val="accent3">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78" name="Ovale 77" descr="Grand cercle de couleur deuxième niveau de hiérarchie">
            <a:extLst>
              <a:ext uri="{FF2B5EF4-FFF2-40B4-BE49-F238E27FC236}">
                <a16:creationId xmlns:a16="http://schemas.microsoft.com/office/drawing/2014/main" id="{A4F69744-BE77-4CA9-862A-54E574EE8336}"/>
              </a:ext>
            </a:extLst>
          </p:cNvPr>
          <p:cNvSpPr/>
          <p:nvPr/>
        </p:nvSpPr>
        <p:spPr>
          <a:xfrm>
            <a:off x="171345" y="4435046"/>
            <a:ext cx="5650140" cy="2270533"/>
          </a:xfrm>
          <a:prstGeom prst="ellipse">
            <a:avLst/>
          </a:pr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77" name="Ovale 76" descr="Grand cercle de couleur deuxième niveau de hiérarchie">
            <a:extLst>
              <a:ext uri="{FF2B5EF4-FFF2-40B4-BE49-F238E27FC236}">
                <a16:creationId xmlns:a16="http://schemas.microsoft.com/office/drawing/2014/main" id="{D8B7D5AE-8D15-48A8-BF79-863756AB2273}"/>
              </a:ext>
            </a:extLst>
          </p:cNvPr>
          <p:cNvSpPr/>
          <p:nvPr/>
        </p:nvSpPr>
        <p:spPr>
          <a:xfrm>
            <a:off x="0" y="827110"/>
            <a:ext cx="5831435" cy="3868179"/>
          </a:xfrm>
          <a:prstGeom prst="ellipse">
            <a:avLst/>
          </a:prstGeom>
          <a:solidFill>
            <a:schemeClr val="accent5">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33" name="Ovale 32" descr="Cercle niveau élevé">
            <a:extLst>
              <a:ext uri="{FF2B5EF4-FFF2-40B4-BE49-F238E27FC236}">
                <a16:creationId xmlns:a16="http://schemas.microsoft.com/office/drawing/2014/main" id="{EFD3B067-A626-42D5-A3BC-823CE088FD62}"/>
              </a:ext>
            </a:extLst>
          </p:cNvPr>
          <p:cNvSpPr/>
          <p:nvPr/>
        </p:nvSpPr>
        <p:spPr>
          <a:xfrm>
            <a:off x="5036990" y="2971915"/>
            <a:ext cx="2011129" cy="205917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4" name="Titre 3"/>
          <p:cNvSpPr>
            <a:spLocks noGrp="1"/>
          </p:cNvSpPr>
          <p:nvPr>
            <p:ph type="title"/>
          </p:nvPr>
        </p:nvSpPr>
        <p:spPr>
          <a:xfrm>
            <a:off x="348921" y="230589"/>
            <a:ext cx="11507057" cy="596521"/>
          </a:xfrm>
        </p:spPr>
        <p:txBody>
          <a:bodyPr rtlCol="0">
            <a:normAutofit fontScale="90000"/>
          </a:bodyPr>
          <a:lstStyle/>
          <a:p>
            <a:pPr algn="ctr" rtl="0"/>
            <a:r>
              <a:rPr lang="fr-FR" dirty="0"/>
              <a:t>Service jeunesse et Plan de Cohésion Sociale</a:t>
            </a:r>
            <a:endParaRPr lang="fr-FR" sz="2200" dirty="0"/>
          </a:p>
        </p:txBody>
      </p:sp>
      <p:sp>
        <p:nvSpPr>
          <p:cNvPr id="18" name="Rectangle 17">
            <a:extLst>
              <a:ext uri="{FF2B5EF4-FFF2-40B4-BE49-F238E27FC236}">
                <a16:creationId xmlns:a16="http://schemas.microsoft.com/office/drawing/2014/main" id="{99267414-C32D-40FE-972B-255FF1A8576C}"/>
              </a:ext>
            </a:extLst>
          </p:cNvPr>
          <p:cNvSpPr/>
          <p:nvPr/>
        </p:nvSpPr>
        <p:spPr>
          <a:xfrm>
            <a:off x="5220450" y="3548723"/>
            <a:ext cx="1764000" cy="780425"/>
          </a:xfrm>
          <a:prstGeom prst="rect">
            <a:avLst/>
          </a:prstGeom>
          <a:noFill/>
          <a:ln>
            <a:noFill/>
          </a:ln>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ctr" defTabSz="622300" rtl="0">
              <a:lnSpc>
                <a:spcPct val="90000"/>
              </a:lnSpc>
              <a:spcBef>
                <a:spcPct val="0"/>
              </a:spcBef>
              <a:spcAft>
                <a:spcPct val="35000"/>
              </a:spcAft>
              <a:buNone/>
            </a:pPr>
            <a:r>
              <a:rPr lang="fr-FR" sz="1300" b="1" dirty="0">
                <a:solidFill>
                  <a:schemeClr val="tx1">
                    <a:lumMod val="75000"/>
                    <a:lumOff val="25000"/>
                  </a:schemeClr>
                </a:solidFill>
              </a:rPr>
              <a:t>Adrien LESPAGNARD</a:t>
            </a:r>
            <a:br>
              <a:rPr lang="fr-FR" sz="1300" b="1" dirty="0">
                <a:solidFill>
                  <a:schemeClr val="tx1">
                    <a:lumMod val="75000"/>
                    <a:lumOff val="25000"/>
                  </a:schemeClr>
                </a:solidFill>
              </a:rPr>
            </a:br>
            <a:r>
              <a:rPr lang="fr-FR" sz="1300" b="1" dirty="0">
                <a:solidFill>
                  <a:schemeClr val="tx1">
                    <a:lumMod val="75000"/>
                    <a:lumOff val="25000"/>
                  </a:schemeClr>
                </a:solidFill>
              </a:rPr>
              <a:t>Responsable du service</a:t>
            </a:r>
            <a:br>
              <a:rPr lang="fr-FR" sz="1300" b="1" dirty="0">
                <a:solidFill>
                  <a:schemeClr val="tx1">
                    <a:lumMod val="75000"/>
                    <a:lumOff val="25000"/>
                  </a:schemeClr>
                </a:solidFill>
              </a:rPr>
            </a:br>
            <a:br>
              <a:rPr lang="fr-FR" sz="1300" b="1" dirty="0">
                <a:solidFill>
                  <a:schemeClr val="tx1">
                    <a:lumMod val="75000"/>
                    <a:lumOff val="25000"/>
                  </a:schemeClr>
                </a:solidFill>
              </a:rPr>
            </a:br>
            <a:r>
              <a:rPr lang="fr-FR" sz="1300" b="1" dirty="0">
                <a:solidFill>
                  <a:schemeClr val="tx1">
                    <a:lumMod val="75000"/>
                    <a:lumOff val="25000"/>
                  </a:schemeClr>
                </a:solidFill>
              </a:rPr>
              <a:t>Christian BINET</a:t>
            </a:r>
            <a:br>
              <a:rPr lang="fr-FR" sz="1300" b="1" dirty="0">
                <a:solidFill>
                  <a:schemeClr val="tx1">
                    <a:lumMod val="75000"/>
                    <a:lumOff val="25000"/>
                  </a:schemeClr>
                </a:solidFill>
              </a:rPr>
            </a:br>
            <a:r>
              <a:rPr lang="fr-FR" sz="1300" b="1" dirty="0">
                <a:solidFill>
                  <a:schemeClr val="tx1">
                    <a:lumMod val="75000"/>
                    <a:lumOff val="25000"/>
                  </a:schemeClr>
                </a:solidFill>
              </a:rPr>
              <a:t>Échevin de la Jeunesse et de l’Enseignement</a:t>
            </a:r>
            <a:endParaRPr lang="fr-FR" sz="1200" kern="1200" dirty="0">
              <a:solidFill>
                <a:schemeClr val="tx1">
                  <a:lumMod val="75000"/>
                  <a:lumOff val="25000"/>
                </a:schemeClr>
              </a:solidFill>
            </a:endParaRPr>
          </a:p>
        </p:txBody>
      </p:sp>
      <p:sp>
        <p:nvSpPr>
          <p:cNvPr id="19" name="Rectangle 18">
            <a:extLst>
              <a:ext uri="{FF2B5EF4-FFF2-40B4-BE49-F238E27FC236}">
                <a16:creationId xmlns:a16="http://schemas.microsoft.com/office/drawing/2014/main" id="{2448265B-D934-4BC5-8F2B-2322214922F8}"/>
              </a:ext>
            </a:extLst>
          </p:cNvPr>
          <p:cNvSpPr/>
          <p:nvPr/>
        </p:nvSpPr>
        <p:spPr>
          <a:xfrm>
            <a:off x="2189580" y="1728258"/>
            <a:ext cx="1154733" cy="684000"/>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Accueil extrascolaire communal</a:t>
            </a:r>
            <a:br>
              <a:rPr lang="fr-FR" sz="1300" b="1" dirty="0">
                <a:solidFill>
                  <a:schemeClr val="tx1">
                    <a:lumMod val="75000"/>
                    <a:lumOff val="25000"/>
                  </a:schemeClr>
                </a:solidFill>
              </a:rPr>
            </a:br>
            <a:r>
              <a:rPr lang="fr-FR" sz="1300" dirty="0">
                <a:solidFill>
                  <a:schemeClr val="tx1">
                    <a:lumMod val="75000"/>
                    <a:lumOff val="25000"/>
                  </a:schemeClr>
                </a:solidFill>
              </a:rPr>
              <a:t>Sandrine SCHMITZ</a:t>
            </a:r>
            <a:br>
              <a:rPr lang="fr-FR" sz="1300" dirty="0">
                <a:solidFill>
                  <a:schemeClr val="tx1">
                    <a:lumMod val="75000"/>
                    <a:lumOff val="25000"/>
                  </a:schemeClr>
                </a:solidFill>
              </a:rPr>
            </a:br>
            <a:endParaRPr lang="fr-FR" sz="1200" kern="1200" dirty="0">
              <a:solidFill>
                <a:schemeClr val="tx1">
                  <a:lumMod val="75000"/>
                  <a:lumOff val="25000"/>
                </a:schemeClr>
              </a:solidFill>
            </a:endParaRPr>
          </a:p>
        </p:txBody>
      </p:sp>
      <p:sp>
        <p:nvSpPr>
          <p:cNvPr id="20" name="Rectangle 19">
            <a:extLst>
              <a:ext uri="{FF2B5EF4-FFF2-40B4-BE49-F238E27FC236}">
                <a16:creationId xmlns:a16="http://schemas.microsoft.com/office/drawing/2014/main" id="{F29B8C93-9BD8-4437-9379-8B7C1D9398C3}"/>
              </a:ext>
            </a:extLst>
          </p:cNvPr>
          <p:cNvSpPr/>
          <p:nvPr/>
        </p:nvSpPr>
        <p:spPr>
          <a:xfrm>
            <a:off x="434803" y="5487689"/>
            <a:ext cx="1531951" cy="684000"/>
          </a:xfrm>
          <a:prstGeom prst="rect">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ASBL « Crèche et accueil extrascolaire Les Poussins » : </a:t>
            </a:r>
            <a:br>
              <a:rPr lang="fr-FR" sz="1300" b="1" dirty="0">
                <a:solidFill>
                  <a:schemeClr val="tx1">
                    <a:lumMod val="75000"/>
                    <a:lumOff val="25000"/>
                  </a:schemeClr>
                </a:solidFill>
              </a:rPr>
            </a:br>
            <a:r>
              <a:rPr lang="fr-FR" sz="1200" kern="1200" dirty="0">
                <a:solidFill>
                  <a:schemeClr val="tx1">
                    <a:lumMod val="75000"/>
                    <a:lumOff val="25000"/>
                  </a:schemeClr>
                </a:solidFill>
              </a:rPr>
              <a:t>partenariat avec 1 école de la F.W.B.</a:t>
            </a:r>
          </a:p>
        </p:txBody>
      </p:sp>
      <p:sp>
        <p:nvSpPr>
          <p:cNvPr id="21" name="Rectangle 20">
            <a:extLst>
              <a:ext uri="{FF2B5EF4-FFF2-40B4-BE49-F238E27FC236}">
                <a16:creationId xmlns:a16="http://schemas.microsoft.com/office/drawing/2014/main" id="{11D56577-55A5-4AC0-A86E-107F2E113581}"/>
              </a:ext>
            </a:extLst>
          </p:cNvPr>
          <p:cNvSpPr/>
          <p:nvPr/>
        </p:nvSpPr>
        <p:spPr>
          <a:xfrm>
            <a:off x="522712" y="2167885"/>
            <a:ext cx="1216258" cy="684000"/>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Plaines et stages de vacances communaux</a:t>
            </a:r>
          </a:p>
          <a:p>
            <a:pPr marL="0" lvl="0" indent="0" algn="r" defTabSz="622300" rtl="0">
              <a:lnSpc>
                <a:spcPct val="90000"/>
              </a:lnSpc>
              <a:spcBef>
                <a:spcPct val="0"/>
              </a:spcBef>
              <a:spcAft>
                <a:spcPct val="35000"/>
              </a:spcAft>
              <a:buNone/>
            </a:pPr>
            <a:r>
              <a:rPr lang="fr-FR" sz="1200" dirty="0">
                <a:solidFill>
                  <a:schemeClr val="tx1">
                    <a:lumMod val="75000"/>
                    <a:lumOff val="25000"/>
                  </a:schemeClr>
                </a:solidFill>
              </a:rPr>
              <a:t>Adrien LESPAGNARD</a:t>
            </a:r>
            <a:endParaRPr lang="fr-FR" sz="1200" kern="1200" dirty="0">
              <a:solidFill>
                <a:schemeClr val="tx1">
                  <a:lumMod val="75000"/>
                  <a:lumOff val="25000"/>
                </a:schemeClr>
              </a:solidFill>
            </a:endParaRPr>
          </a:p>
        </p:txBody>
      </p:sp>
      <p:sp>
        <p:nvSpPr>
          <p:cNvPr id="22" name="Rectangle 21">
            <a:extLst>
              <a:ext uri="{FF2B5EF4-FFF2-40B4-BE49-F238E27FC236}">
                <a16:creationId xmlns:a16="http://schemas.microsoft.com/office/drawing/2014/main" id="{821682DD-5C22-4B97-83AE-86C7996FB90B}"/>
              </a:ext>
            </a:extLst>
          </p:cNvPr>
          <p:cNvSpPr/>
          <p:nvPr/>
        </p:nvSpPr>
        <p:spPr>
          <a:xfrm>
            <a:off x="2080617" y="5208855"/>
            <a:ext cx="1253427" cy="684000"/>
          </a:xfrm>
          <a:prstGeom prst="rect">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5 écoles subventionnées par la F.W.B.:</a:t>
            </a:r>
            <a:br>
              <a:rPr lang="fr-FR" sz="1300" b="1" dirty="0">
                <a:solidFill>
                  <a:schemeClr val="tx1">
                    <a:lumMod val="75000"/>
                    <a:lumOff val="25000"/>
                  </a:schemeClr>
                </a:solidFill>
              </a:rPr>
            </a:br>
            <a:r>
              <a:rPr lang="fr-FR" sz="1300" dirty="0">
                <a:solidFill>
                  <a:schemeClr val="tx1">
                    <a:lumMod val="75000"/>
                    <a:lumOff val="25000"/>
                  </a:schemeClr>
                </a:solidFill>
              </a:rPr>
              <a:t>4 milieux d’AES </a:t>
            </a:r>
            <a:br>
              <a:rPr lang="fr-FR" sz="1300" dirty="0">
                <a:solidFill>
                  <a:schemeClr val="tx1">
                    <a:lumMod val="75000"/>
                    <a:lumOff val="25000"/>
                  </a:schemeClr>
                </a:solidFill>
              </a:rPr>
            </a:br>
            <a:r>
              <a:rPr lang="fr-FR" sz="1300" dirty="0">
                <a:solidFill>
                  <a:schemeClr val="tx1">
                    <a:lumMod val="75000"/>
                    <a:lumOff val="25000"/>
                  </a:schemeClr>
                </a:solidFill>
              </a:rPr>
              <a:t>+ 1 partenariat avec « Les Poussins »</a:t>
            </a:r>
            <a:endParaRPr lang="fr-FR" sz="1200" kern="1200" dirty="0">
              <a:solidFill>
                <a:schemeClr val="tx1">
                  <a:lumMod val="75000"/>
                  <a:lumOff val="25000"/>
                </a:schemeClr>
              </a:solidFill>
            </a:endParaRPr>
          </a:p>
        </p:txBody>
      </p:sp>
      <p:sp>
        <p:nvSpPr>
          <p:cNvPr id="23" name="Rectangle 22">
            <a:extLst>
              <a:ext uri="{FF2B5EF4-FFF2-40B4-BE49-F238E27FC236}">
                <a16:creationId xmlns:a16="http://schemas.microsoft.com/office/drawing/2014/main" id="{27D54CB4-0066-4140-96B8-95930CD77276}"/>
              </a:ext>
            </a:extLst>
          </p:cNvPr>
          <p:cNvSpPr/>
          <p:nvPr/>
        </p:nvSpPr>
        <p:spPr>
          <a:xfrm>
            <a:off x="3716314" y="2641619"/>
            <a:ext cx="1538597" cy="195726"/>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Accueil Temps Libre</a:t>
            </a:r>
            <a:br>
              <a:rPr lang="fr-FR" sz="1300" b="1" dirty="0">
                <a:solidFill>
                  <a:schemeClr val="tx1">
                    <a:lumMod val="75000"/>
                    <a:lumOff val="25000"/>
                  </a:schemeClr>
                </a:solidFill>
              </a:rPr>
            </a:br>
            <a:r>
              <a:rPr lang="fr-FR" sz="1300" dirty="0">
                <a:solidFill>
                  <a:schemeClr val="tx1">
                    <a:lumMod val="75000"/>
                    <a:lumOff val="25000"/>
                  </a:schemeClr>
                </a:solidFill>
              </a:rPr>
              <a:t>Sarah ROLLUS</a:t>
            </a:r>
            <a:br>
              <a:rPr lang="fr-FR" sz="1300" dirty="0">
                <a:solidFill>
                  <a:schemeClr val="tx1">
                    <a:lumMod val="75000"/>
                    <a:lumOff val="25000"/>
                  </a:schemeClr>
                </a:solidFill>
              </a:rPr>
            </a:br>
            <a:endParaRPr lang="fr-FR" sz="1300" dirty="0">
              <a:solidFill>
                <a:schemeClr val="tx1">
                  <a:lumMod val="75000"/>
                  <a:lumOff val="25000"/>
                </a:schemeClr>
              </a:solidFill>
            </a:endParaRPr>
          </a:p>
        </p:txBody>
      </p:sp>
      <p:sp>
        <p:nvSpPr>
          <p:cNvPr id="24" name="Rectangle 23">
            <a:extLst>
              <a:ext uri="{FF2B5EF4-FFF2-40B4-BE49-F238E27FC236}">
                <a16:creationId xmlns:a16="http://schemas.microsoft.com/office/drawing/2014/main" id="{128E41E6-B0BF-44BC-98F9-F8F486ABC7F1}"/>
              </a:ext>
            </a:extLst>
          </p:cNvPr>
          <p:cNvSpPr/>
          <p:nvPr/>
        </p:nvSpPr>
        <p:spPr>
          <a:xfrm>
            <a:off x="4063212" y="5194861"/>
            <a:ext cx="1080000" cy="561716"/>
          </a:xfrm>
          <a:prstGeom prst="rect">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5 écoles libres:</a:t>
            </a:r>
            <a:br>
              <a:rPr lang="fr-FR" sz="1300" b="1" dirty="0">
                <a:solidFill>
                  <a:schemeClr val="tx1">
                    <a:lumMod val="75000"/>
                    <a:lumOff val="25000"/>
                  </a:schemeClr>
                </a:solidFill>
              </a:rPr>
            </a:br>
            <a:r>
              <a:rPr lang="fr-FR" sz="1300" dirty="0">
                <a:solidFill>
                  <a:schemeClr val="tx1">
                    <a:lumMod val="75000"/>
                    <a:lumOff val="25000"/>
                  </a:schemeClr>
                </a:solidFill>
              </a:rPr>
              <a:t>3 milieux d’AES </a:t>
            </a:r>
            <a:br>
              <a:rPr lang="fr-FR" sz="1300" dirty="0">
                <a:solidFill>
                  <a:schemeClr val="tx1">
                    <a:lumMod val="75000"/>
                    <a:lumOff val="25000"/>
                  </a:schemeClr>
                </a:solidFill>
              </a:rPr>
            </a:br>
            <a:endParaRPr lang="fr-FR" sz="1300" dirty="0">
              <a:solidFill>
                <a:schemeClr val="tx1">
                  <a:lumMod val="75000"/>
                  <a:lumOff val="25000"/>
                </a:schemeClr>
              </a:solidFill>
            </a:endParaRPr>
          </a:p>
        </p:txBody>
      </p:sp>
      <p:sp>
        <p:nvSpPr>
          <p:cNvPr id="25" name="Rectangle 24">
            <a:extLst>
              <a:ext uri="{FF2B5EF4-FFF2-40B4-BE49-F238E27FC236}">
                <a16:creationId xmlns:a16="http://schemas.microsoft.com/office/drawing/2014/main" id="{BDCA2203-78D4-4184-A8B1-8D6E3C28C889}"/>
              </a:ext>
            </a:extLst>
          </p:cNvPr>
          <p:cNvSpPr/>
          <p:nvPr/>
        </p:nvSpPr>
        <p:spPr>
          <a:xfrm>
            <a:off x="7603963" y="2167885"/>
            <a:ext cx="1410581" cy="751789"/>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defTabSz="622300" rtl="0">
              <a:lnSpc>
                <a:spcPct val="90000"/>
              </a:lnSpc>
              <a:spcBef>
                <a:spcPct val="0"/>
              </a:spcBef>
              <a:spcAft>
                <a:spcPct val="35000"/>
              </a:spcAft>
            </a:pPr>
            <a:r>
              <a:rPr lang="fr-FR" sz="1300" b="1" dirty="0" err="1">
                <a:solidFill>
                  <a:schemeClr val="tx1">
                    <a:lumMod val="75000"/>
                    <a:lumOff val="25000"/>
                  </a:schemeClr>
                </a:solidFill>
              </a:rPr>
              <a:t>Volonterre</a:t>
            </a:r>
            <a:r>
              <a:rPr lang="fr-FR" sz="1300" b="1" dirty="0">
                <a:solidFill>
                  <a:schemeClr val="tx1">
                    <a:lumMod val="75000"/>
                    <a:lumOff val="25000"/>
                  </a:schemeClr>
                </a:solidFill>
              </a:rPr>
              <a:t>/Soutien aux familles/ éducateur PCS</a:t>
            </a:r>
            <a:br>
              <a:rPr lang="fr-FR" sz="1300" b="1" dirty="0">
                <a:solidFill>
                  <a:schemeClr val="tx1">
                    <a:lumMod val="75000"/>
                    <a:lumOff val="25000"/>
                  </a:schemeClr>
                </a:solidFill>
              </a:rPr>
            </a:br>
            <a:r>
              <a:rPr lang="fr-FR" sz="1300" dirty="0" err="1">
                <a:solidFill>
                  <a:schemeClr val="tx1">
                    <a:lumMod val="75000"/>
                    <a:lumOff val="25000"/>
                  </a:schemeClr>
                </a:solidFill>
              </a:rPr>
              <a:t>Malaïka</a:t>
            </a:r>
            <a:r>
              <a:rPr lang="fr-FR" sz="1300" dirty="0">
                <a:solidFill>
                  <a:schemeClr val="tx1">
                    <a:lumMod val="75000"/>
                    <a:lumOff val="25000"/>
                  </a:schemeClr>
                </a:solidFill>
              </a:rPr>
              <a:t> PIEFONCK</a:t>
            </a:r>
            <a:endParaRPr lang="fr-FR" sz="1200" dirty="0">
              <a:solidFill>
                <a:schemeClr val="tx1">
                  <a:lumMod val="75000"/>
                  <a:lumOff val="25000"/>
                </a:schemeClr>
              </a:solidFill>
            </a:endParaRPr>
          </a:p>
        </p:txBody>
      </p:sp>
      <p:sp>
        <p:nvSpPr>
          <p:cNvPr id="28" name="Rectangle 27">
            <a:extLst>
              <a:ext uri="{FF2B5EF4-FFF2-40B4-BE49-F238E27FC236}">
                <a16:creationId xmlns:a16="http://schemas.microsoft.com/office/drawing/2014/main" id="{758C1A8A-DB3C-4362-B041-C35C08C0195F}"/>
              </a:ext>
            </a:extLst>
          </p:cNvPr>
          <p:cNvSpPr/>
          <p:nvPr/>
        </p:nvSpPr>
        <p:spPr>
          <a:xfrm>
            <a:off x="7025213" y="5299048"/>
            <a:ext cx="1080000" cy="540000"/>
          </a:xfrm>
          <a:prstGeom prst="rect">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lvl="0" defTabSz="622300" rtl="0">
              <a:lnSpc>
                <a:spcPct val="90000"/>
              </a:lnSpc>
              <a:spcBef>
                <a:spcPct val="0"/>
              </a:spcBef>
              <a:spcAft>
                <a:spcPct val="35000"/>
              </a:spcAft>
            </a:pPr>
            <a:r>
              <a:rPr lang="fr-FR" sz="1300" b="1" dirty="0">
                <a:solidFill>
                  <a:schemeClr val="tx1">
                    <a:lumMod val="75000"/>
                    <a:lumOff val="25000"/>
                  </a:schemeClr>
                </a:solidFill>
              </a:rPr>
              <a:t>FIEST’ATHUS</a:t>
            </a:r>
            <a:br>
              <a:rPr lang="fr-FR" sz="1300" b="1" dirty="0">
                <a:solidFill>
                  <a:schemeClr val="tx1">
                    <a:lumMod val="75000"/>
                    <a:lumOff val="25000"/>
                  </a:schemeClr>
                </a:solidFill>
              </a:rPr>
            </a:br>
            <a:r>
              <a:rPr lang="fr-FR" sz="1300" dirty="0">
                <a:solidFill>
                  <a:schemeClr val="tx1">
                    <a:lumMod val="75000"/>
                    <a:lumOff val="25000"/>
                  </a:schemeClr>
                </a:solidFill>
              </a:rPr>
              <a:t>Partenariat avec la Maison des Jeunes</a:t>
            </a:r>
            <a:endParaRPr lang="fr-FR" sz="1200" dirty="0">
              <a:solidFill>
                <a:schemeClr val="tx1">
                  <a:lumMod val="75000"/>
                  <a:lumOff val="25000"/>
                </a:schemeClr>
              </a:solidFill>
            </a:endParaRPr>
          </a:p>
        </p:txBody>
      </p:sp>
      <p:sp>
        <p:nvSpPr>
          <p:cNvPr id="30" name="Rectangle 29">
            <a:extLst>
              <a:ext uri="{FF2B5EF4-FFF2-40B4-BE49-F238E27FC236}">
                <a16:creationId xmlns:a16="http://schemas.microsoft.com/office/drawing/2014/main" id="{DC6E30C7-762E-4337-B852-3A7938FA969D}"/>
              </a:ext>
            </a:extLst>
          </p:cNvPr>
          <p:cNvSpPr/>
          <p:nvPr/>
        </p:nvSpPr>
        <p:spPr>
          <a:xfrm>
            <a:off x="9237280" y="1643159"/>
            <a:ext cx="1211538" cy="684000"/>
          </a:xfrm>
          <a:prstGeom prst="rect">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defTabSz="622300">
              <a:lnSpc>
                <a:spcPct val="90000"/>
              </a:lnSpc>
              <a:spcBef>
                <a:spcPct val="0"/>
              </a:spcBef>
              <a:spcAft>
                <a:spcPct val="35000"/>
              </a:spcAft>
            </a:pPr>
            <a:r>
              <a:rPr lang="fr-FR" sz="1300" b="1" dirty="0">
                <a:solidFill>
                  <a:schemeClr val="tx1">
                    <a:lumMod val="75000"/>
                    <a:lumOff val="25000"/>
                  </a:schemeClr>
                </a:solidFill>
              </a:rPr>
              <a:t>Soutien aux familles en matière de précarité infantile (CPAS)</a:t>
            </a:r>
            <a:br>
              <a:rPr lang="fr-FR" sz="1200" dirty="0">
                <a:solidFill>
                  <a:schemeClr val="tx1">
                    <a:lumMod val="75000"/>
                    <a:lumOff val="25000"/>
                  </a:schemeClr>
                </a:solidFill>
              </a:rPr>
            </a:br>
            <a:r>
              <a:rPr lang="fr-FR" sz="1200" dirty="0">
                <a:solidFill>
                  <a:schemeClr val="tx1">
                    <a:lumMod val="75000"/>
                    <a:lumOff val="25000"/>
                  </a:schemeClr>
                </a:solidFill>
              </a:rPr>
              <a:t>Michèle ALEXEENKO</a:t>
            </a:r>
          </a:p>
        </p:txBody>
      </p:sp>
      <p:sp>
        <p:nvSpPr>
          <p:cNvPr id="71" name="Ovale 70" descr="Petit cercle de couleur deuxième niveau de hiérarchie">
            <a:extLst>
              <a:ext uri="{FF2B5EF4-FFF2-40B4-BE49-F238E27FC236}">
                <a16:creationId xmlns:a16="http://schemas.microsoft.com/office/drawing/2014/main" id="{4B1786F3-631A-4BEE-8323-68AB581BC49E}"/>
              </a:ext>
            </a:extLst>
          </p:cNvPr>
          <p:cNvSpPr/>
          <p:nvPr/>
        </p:nvSpPr>
        <p:spPr>
          <a:xfrm>
            <a:off x="4634507" y="2929661"/>
            <a:ext cx="213490" cy="21349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73" name="Ovale 72" descr="Petit cercle de couleur deuxième niveau de hiérarchie">
            <a:extLst>
              <a:ext uri="{FF2B5EF4-FFF2-40B4-BE49-F238E27FC236}">
                <a16:creationId xmlns:a16="http://schemas.microsoft.com/office/drawing/2014/main" id="{D13F3AC2-C134-452A-A575-2AEDD5FDD44A}"/>
              </a:ext>
            </a:extLst>
          </p:cNvPr>
          <p:cNvSpPr/>
          <p:nvPr/>
        </p:nvSpPr>
        <p:spPr>
          <a:xfrm>
            <a:off x="7026968" y="2948970"/>
            <a:ext cx="213490" cy="21349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74" name="Ovale 73" descr="Petit cercle de couleur deuxième niveau de hiérarchie">
            <a:extLst>
              <a:ext uri="{FF2B5EF4-FFF2-40B4-BE49-F238E27FC236}">
                <a16:creationId xmlns:a16="http://schemas.microsoft.com/office/drawing/2014/main" id="{F74C5EF9-9647-43F7-B54F-97E136BDC2F4}"/>
              </a:ext>
            </a:extLst>
          </p:cNvPr>
          <p:cNvSpPr/>
          <p:nvPr/>
        </p:nvSpPr>
        <p:spPr>
          <a:xfrm>
            <a:off x="7256592" y="4739303"/>
            <a:ext cx="213490" cy="21349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72" name="Ovale 71" descr="Petit cercle de couleur deuxième niveau de hiérarchie">
            <a:extLst>
              <a:ext uri="{FF2B5EF4-FFF2-40B4-BE49-F238E27FC236}">
                <a16:creationId xmlns:a16="http://schemas.microsoft.com/office/drawing/2014/main" id="{E95005B3-E7A9-43A7-9097-E5C0B12D0AF3}"/>
              </a:ext>
            </a:extLst>
          </p:cNvPr>
          <p:cNvSpPr/>
          <p:nvPr/>
        </p:nvSpPr>
        <p:spPr>
          <a:xfrm>
            <a:off x="4508282" y="4720812"/>
            <a:ext cx="213490" cy="21349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108" name="Ovale 107" descr="Connecteurs couleur troisième niveau de hiérarchie">
            <a:extLst>
              <a:ext uri="{FF2B5EF4-FFF2-40B4-BE49-F238E27FC236}">
                <a16:creationId xmlns:a16="http://schemas.microsoft.com/office/drawing/2014/main" id="{3D4169F2-589F-4BCC-9E24-FF0760B9A064}"/>
              </a:ext>
            </a:extLst>
          </p:cNvPr>
          <p:cNvSpPr/>
          <p:nvPr/>
        </p:nvSpPr>
        <p:spPr>
          <a:xfrm>
            <a:off x="2984253" y="2586848"/>
            <a:ext cx="82310" cy="8231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109" name="Ovale 108" descr="Connecteurs couleur troisième niveau de hiérarchie">
            <a:extLst>
              <a:ext uri="{FF2B5EF4-FFF2-40B4-BE49-F238E27FC236}">
                <a16:creationId xmlns:a16="http://schemas.microsoft.com/office/drawing/2014/main" id="{2E67447B-A1BE-4C7F-841C-1D52C3E335AD}"/>
              </a:ext>
            </a:extLst>
          </p:cNvPr>
          <p:cNvSpPr/>
          <p:nvPr/>
        </p:nvSpPr>
        <p:spPr>
          <a:xfrm>
            <a:off x="1787585" y="2586848"/>
            <a:ext cx="82310" cy="8231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110" name="Ellipse 109" descr="Connecteurs couleur troisième niveau de hiérarchie">
            <a:extLst>
              <a:ext uri="{FF2B5EF4-FFF2-40B4-BE49-F238E27FC236}">
                <a16:creationId xmlns:a16="http://schemas.microsoft.com/office/drawing/2014/main" id="{8547C6B6-4C5C-4A9B-97B5-B9DAA62B6507}"/>
              </a:ext>
            </a:extLst>
          </p:cNvPr>
          <p:cNvSpPr/>
          <p:nvPr/>
        </p:nvSpPr>
        <p:spPr>
          <a:xfrm>
            <a:off x="3385068" y="5584093"/>
            <a:ext cx="82310" cy="823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111" name="Ovale 110" descr="Connecteurs couleur troisième niveau de hiérarchie">
            <a:extLst>
              <a:ext uri="{FF2B5EF4-FFF2-40B4-BE49-F238E27FC236}">
                <a16:creationId xmlns:a16="http://schemas.microsoft.com/office/drawing/2014/main" id="{53B8C8A1-B8C7-423C-89FE-51E9ECFCB75D}"/>
              </a:ext>
            </a:extLst>
          </p:cNvPr>
          <p:cNvSpPr/>
          <p:nvPr/>
        </p:nvSpPr>
        <p:spPr>
          <a:xfrm>
            <a:off x="1027357" y="5289411"/>
            <a:ext cx="82310" cy="823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cxnSp>
        <p:nvCxnSpPr>
          <p:cNvPr id="113" name="Connecteur : Coude 112" descr="Lignes de connexion">
            <a:extLst>
              <a:ext uri="{FF2B5EF4-FFF2-40B4-BE49-F238E27FC236}">
                <a16:creationId xmlns:a16="http://schemas.microsoft.com/office/drawing/2014/main" id="{622A3281-34A2-40FA-8168-008FF717654E}"/>
              </a:ext>
            </a:extLst>
          </p:cNvPr>
          <p:cNvCxnSpPr>
            <a:cxnSpLocks/>
            <a:endCxn id="108" idx="4"/>
          </p:cNvCxnSpPr>
          <p:nvPr/>
        </p:nvCxnSpPr>
        <p:spPr>
          <a:xfrm rot="5400000" flipH="1">
            <a:off x="3678934" y="2015632"/>
            <a:ext cx="433275" cy="1740328"/>
          </a:xfrm>
          <a:prstGeom prst="bentConnector3">
            <a:avLst>
              <a:gd name="adj1" fmla="val -52761"/>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15" name="Connecteur : Coude 114" descr="Lignes de connexion">
            <a:extLst>
              <a:ext uri="{FF2B5EF4-FFF2-40B4-BE49-F238E27FC236}">
                <a16:creationId xmlns:a16="http://schemas.microsoft.com/office/drawing/2014/main" id="{3776E844-35AA-4B61-8A75-6DA7A2EE915E}"/>
              </a:ext>
            </a:extLst>
          </p:cNvPr>
          <p:cNvCxnSpPr>
            <a:cxnSpLocks/>
            <a:endCxn id="109" idx="4"/>
          </p:cNvCxnSpPr>
          <p:nvPr/>
        </p:nvCxnSpPr>
        <p:spPr>
          <a:xfrm rot="5400000" flipH="1">
            <a:off x="3080600" y="1417298"/>
            <a:ext cx="433275" cy="2936996"/>
          </a:xfrm>
          <a:prstGeom prst="bentConnector3">
            <a:avLst>
              <a:gd name="adj1" fmla="val -52761"/>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19" name="Ovale 118" descr="Connecteurs couleur troisième niveau de hiérarchie">
            <a:extLst>
              <a:ext uri="{FF2B5EF4-FFF2-40B4-BE49-F238E27FC236}">
                <a16:creationId xmlns:a16="http://schemas.microsoft.com/office/drawing/2014/main" id="{8A0D58C4-E3D8-4575-8BF0-37F45BB95AE4}"/>
              </a:ext>
            </a:extLst>
          </p:cNvPr>
          <p:cNvSpPr/>
          <p:nvPr/>
        </p:nvSpPr>
        <p:spPr>
          <a:xfrm>
            <a:off x="9180296" y="2622800"/>
            <a:ext cx="82310" cy="8231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cxnSp>
        <p:nvCxnSpPr>
          <p:cNvPr id="122" name="Connecteur : Coude 121" descr="Lignes de connexion">
            <a:extLst>
              <a:ext uri="{FF2B5EF4-FFF2-40B4-BE49-F238E27FC236}">
                <a16:creationId xmlns:a16="http://schemas.microsoft.com/office/drawing/2014/main" id="{DB6E0B7E-8974-4A28-BC51-7F85C7F5B3E8}"/>
              </a:ext>
            </a:extLst>
          </p:cNvPr>
          <p:cNvCxnSpPr>
            <a:cxnSpLocks/>
          </p:cNvCxnSpPr>
          <p:nvPr/>
        </p:nvCxnSpPr>
        <p:spPr>
          <a:xfrm rot="5400000">
            <a:off x="3333120" y="4951762"/>
            <a:ext cx="745513" cy="577982"/>
          </a:xfrm>
          <a:prstGeom prst="bentConnector3">
            <a:avLst>
              <a:gd name="adj1" fmla="val 50000"/>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7" name="Connecteur : Coude 126" descr="Lignes de connexion">
            <a:extLst>
              <a:ext uri="{FF2B5EF4-FFF2-40B4-BE49-F238E27FC236}">
                <a16:creationId xmlns:a16="http://schemas.microsoft.com/office/drawing/2014/main" id="{5DE74E47-57A7-4EFA-83E1-B978BCE6B9A1}"/>
              </a:ext>
            </a:extLst>
          </p:cNvPr>
          <p:cNvCxnSpPr>
            <a:cxnSpLocks/>
          </p:cNvCxnSpPr>
          <p:nvPr/>
        </p:nvCxnSpPr>
        <p:spPr>
          <a:xfrm rot="10800000" flipV="1">
            <a:off x="1068513" y="4859675"/>
            <a:ext cx="3534699" cy="435311"/>
          </a:xfrm>
          <a:prstGeom prst="bentConnector3">
            <a:avLst>
              <a:gd name="adj1" fmla="val 100285"/>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0" name="Connecteur : Coude 129" descr="Lignes de connexion">
            <a:extLst>
              <a:ext uri="{FF2B5EF4-FFF2-40B4-BE49-F238E27FC236}">
                <a16:creationId xmlns:a16="http://schemas.microsoft.com/office/drawing/2014/main" id="{FE82DF5B-C60E-4257-B370-A4B302DC12A0}"/>
              </a:ext>
            </a:extLst>
          </p:cNvPr>
          <p:cNvCxnSpPr>
            <a:cxnSpLocks/>
          </p:cNvCxnSpPr>
          <p:nvPr/>
        </p:nvCxnSpPr>
        <p:spPr>
          <a:xfrm rot="5400000" flipH="1" flipV="1">
            <a:off x="7954227" y="1849434"/>
            <a:ext cx="433275" cy="2094503"/>
          </a:xfrm>
          <a:prstGeom prst="bentConnector3">
            <a:avLst>
              <a:gd name="adj1" fmla="val -52761"/>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133" name="Rectangle 132">
            <a:extLst>
              <a:ext uri="{FF2B5EF4-FFF2-40B4-BE49-F238E27FC236}">
                <a16:creationId xmlns:a16="http://schemas.microsoft.com/office/drawing/2014/main" id="{C772BBE7-C6D8-4BF9-BA45-DC3C6BC93DE2}"/>
              </a:ext>
            </a:extLst>
          </p:cNvPr>
          <p:cNvSpPr/>
          <p:nvPr/>
        </p:nvSpPr>
        <p:spPr>
          <a:xfrm>
            <a:off x="8331632" y="5372787"/>
            <a:ext cx="1216258" cy="684000"/>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defTabSz="622300" rtl="0">
              <a:lnSpc>
                <a:spcPct val="90000"/>
              </a:lnSpc>
              <a:spcBef>
                <a:spcPct val="0"/>
              </a:spcBef>
              <a:spcAft>
                <a:spcPct val="35000"/>
              </a:spcAft>
              <a:buNone/>
            </a:pPr>
            <a:r>
              <a:rPr lang="fr-FR" sz="1300" b="1" dirty="0">
                <a:solidFill>
                  <a:schemeClr val="tx1">
                    <a:lumMod val="75000"/>
                    <a:lumOff val="25000"/>
                  </a:schemeClr>
                </a:solidFill>
              </a:rPr>
              <a:t>JOURNÉE JOB ÉTUDIANT</a:t>
            </a:r>
            <a:br>
              <a:rPr lang="fr-FR" sz="1300" b="1" dirty="0">
                <a:solidFill>
                  <a:schemeClr val="tx1">
                    <a:lumMod val="75000"/>
                    <a:lumOff val="25000"/>
                  </a:schemeClr>
                </a:solidFill>
              </a:rPr>
            </a:br>
            <a:r>
              <a:rPr lang="fr-FR" sz="1300" dirty="0">
                <a:solidFill>
                  <a:schemeClr val="tx1">
                    <a:lumMod val="75000"/>
                    <a:lumOff val="25000"/>
                  </a:schemeClr>
                </a:solidFill>
              </a:rPr>
              <a:t>Partenariat avec la Maison des Jeunes</a:t>
            </a:r>
            <a:endParaRPr lang="fr-FR" sz="1200" kern="1200" dirty="0">
              <a:solidFill>
                <a:schemeClr val="tx1">
                  <a:lumMod val="75000"/>
                  <a:lumOff val="25000"/>
                </a:schemeClr>
              </a:solidFill>
            </a:endParaRPr>
          </a:p>
        </p:txBody>
      </p:sp>
      <p:sp>
        <p:nvSpPr>
          <p:cNvPr id="134" name="Ovale 133" descr="Connecteurs couleur troisième niveau de hiérarchie">
            <a:extLst>
              <a:ext uri="{FF2B5EF4-FFF2-40B4-BE49-F238E27FC236}">
                <a16:creationId xmlns:a16="http://schemas.microsoft.com/office/drawing/2014/main" id="{716F090E-A9F1-4775-801C-A297BCFA7C8F}"/>
              </a:ext>
            </a:extLst>
          </p:cNvPr>
          <p:cNvSpPr/>
          <p:nvPr/>
        </p:nvSpPr>
        <p:spPr>
          <a:xfrm>
            <a:off x="9506735" y="5613510"/>
            <a:ext cx="82310" cy="8231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cxnSp>
        <p:nvCxnSpPr>
          <p:cNvPr id="135" name="Connecteur : Coude 134" descr="Lignes de connexion">
            <a:extLst>
              <a:ext uri="{FF2B5EF4-FFF2-40B4-BE49-F238E27FC236}">
                <a16:creationId xmlns:a16="http://schemas.microsoft.com/office/drawing/2014/main" id="{6A5E1044-F23D-446F-BE87-4E46A9AA5A32}"/>
              </a:ext>
            </a:extLst>
          </p:cNvPr>
          <p:cNvCxnSpPr>
            <a:cxnSpLocks/>
            <a:endCxn id="134" idx="0"/>
          </p:cNvCxnSpPr>
          <p:nvPr/>
        </p:nvCxnSpPr>
        <p:spPr>
          <a:xfrm rot="16200000" flipH="1">
            <a:off x="8217455" y="4283075"/>
            <a:ext cx="528460" cy="2132410"/>
          </a:xfrm>
          <a:prstGeom prst="bentConnector3">
            <a:avLst>
              <a:gd name="adj1" fmla="val -52979"/>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8" name="Connecteur : Coude 114" descr="Lignes de connexion">
            <a:extLst>
              <a:ext uri="{FF2B5EF4-FFF2-40B4-BE49-F238E27FC236}">
                <a16:creationId xmlns:a16="http://schemas.microsoft.com/office/drawing/2014/main" id="{3776E844-35AA-4B61-8A75-6DA7A2EE915E}"/>
              </a:ext>
            </a:extLst>
          </p:cNvPr>
          <p:cNvCxnSpPr>
            <a:cxnSpLocks/>
          </p:cNvCxnSpPr>
          <p:nvPr/>
        </p:nvCxnSpPr>
        <p:spPr>
          <a:xfrm rot="10800000" flipV="1">
            <a:off x="1890832" y="3336615"/>
            <a:ext cx="2877151" cy="451066"/>
          </a:xfrm>
          <a:prstGeom prst="bentConnector3">
            <a:avLst>
              <a:gd name="adj1" fmla="val 50001"/>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11D56577-55A5-4AC0-A86E-107F2E113581}"/>
              </a:ext>
            </a:extLst>
          </p:cNvPr>
          <p:cNvSpPr/>
          <p:nvPr/>
        </p:nvSpPr>
        <p:spPr>
          <a:xfrm>
            <a:off x="473167" y="3343323"/>
            <a:ext cx="1216258" cy="684000"/>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École De Devoirs</a:t>
            </a:r>
            <a:br>
              <a:rPr lang="fr-FR" sz="1300" b="1" dirty="0">
                <a:solidFill>
                  <a:schemeClr val="tx1">
                    <a:lumMod val="75000"/>
                    <a:lumOff val="25000"/>
                  </a:schemeClr>
                </a:solidFill>
              </a:rPr>
            </a:br>
            <a:r>
              <a:rPr lang="fr-FR" sz="1300" b="1" dirty="0">
                <a:solidFill>
                  <a:schemeClr val="tx1">
                    <a:lumMod val="75000"/>
                    <a:lumOff val="25000"/>
                  </a:schemeClr>
                </a:solidFill>
              </a:rPr>
              <a:t>« ESKAPI »</a:t>
            </a:r>
          </a:p>
          <a:p>
            <a:pPr marL="0" lvl="0" indent="0" algn="r" defTabSz="622300" rtl="0">
              <a:lnSpc>
                <a:spcPct val="90000"/>
              </a:lnSpc>
              <a:spcBef>
                <a:spcPct val="0"/>
              </a:spcBef>
              <a:spcAft>
                <a:spcPct val="35000"/>
              </a:spcAft>
              <a:buNone/>
            </a:pPr>
            <a:r>
              <a:rPr lang="fr-FR" sz="1200" dirty="0">
                <a:solidFill>
                  <a:schemeClr val="tx1">
                    <a:lumMod val="75000"/>
                    <a:lumOff val="25000"/>
                  </a:schemeClr>
                </a:solidFill>
              </a:rPr>
              <a:t>Fatima DA FONSECA</a:t>
            </a:r>
            <a:endParaRPr lang="fr-FR" sz="1200" kern="1200" dirty="0">
              <a:solidFill>
                <a:schemeClr val="tx1">
                  <a:lumMod val="75000"/>
                  <a:lumOff val="25000"/>
                </a:schemeClr>
              </a:solidFill>
            </a:endParaRPr>
          </a:p>
        </p:txBody>
      </p:sp>
      <p:sp>
        <p:nvSpPr>
          <p:cNvPr id="52" name="Ovale 108" descr="Connecteurs couleur troisième niveau de hiérarchie">
            <a:extLst>
              <a:ext uri="{FF2B5EF4-FFF2-40B4-BE49-F238E27FC236}">
                <a16:creationId xmlns:a16="http://schemas.microsoft.com/office/drawing/2014/main" id="{2E67447B-A1BE-4C7F-841C-1D52C3E335AD}"/>
              </a:ext>
            </a:extLst>
          </p:cNvPr>
          <p:cNvSpPr/>
          <p:nvPr/>
        </p:nvSpPr>
        <p:spPr>
          <a:xfrm>
            <a:off x="1797749" y="3748175"/>
            <a:ext cx="82310" cy="8231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53" name="Rectangle 52">
            <a:extLst>
              <a:ext uri="{FF2B5EF4-FFF2-40B4-BE49-F238E27FC236}">
                <a16:creationId xmlns:a16="http://schemas.microsoft.com/office/drawing/2014/main" id="{11D56577-55A5-4AC0-A86E-107F2E113581}"/>
              </a:ext>
            </a:extLst>
          </p:cNvPr>
          <p:cNvSpPr/>
          <p:nvPr/>
        </p:nvSpPr>
        <p:spPr>
          <a:xfrm>
            <a:off x="5401230" y="1296099"/>
            <a:ext cx="1889779" cy="1584854"/>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Coordination du PCS: </a:t>
            </a:r>
            <a:br>
              <a:rPr lang="fr-FR" sz="1300" b="1" dirty="0">
                <a:solidFill>
                  <a:schemeClr val="tx1">
                    <a:lumMod val="75000"/>
                    <a:lumOff val="25000"/>
                  </a:schemeClr>
                </a:solidFill>
              </a:rPr>
            </a:br>
            <a:r>
              <a:rPr lang="fr-FR" sz="1300" b="1" dirty="0">
                <a:solidFill>
                  <a:schemeClr val="tx1">
                    <a:lumMod val="75000"/>
                    <a:lumOff val="25000"/>
                  </a:schemeClr>
                </a:solidFill>
              </a:rPr>
              <a:t>coordination des acteurs et des associations</a:t>
            </a:r>
          </a:p>
          <a:p>
            <a:pPr lvl="0" algn="r" defTabSz="622300">
              <a:lnSpc>
                <a:spcPct val="90000"/>
              </a:lnSpc>
              <a:spcBef>
                <a:spcPct val="0"/>
              </a:spcBef>
              <a:spcAft>
                <a:spcPct val="35000"/>
              </a:spcAft>
            </a:pPr>
            <a:r>
              <a:rPr lang="fr-FR" sz="1200" dirty="0">
                <a:solidFill>
                  <a:schemeClr val="tx1">
                    <a:lumMod val="75000"/>
                    <a:lumOff val="25000"/>
                  </a:schemeClr>
                </a:solidFill>
              </a:rPr>
              <a:t>Adrien LESPAGNARD</a:t>
            </a:r>
            <a:br>
              <a:rPr lang="fr-FR" sz="1200" dirty="0">
                <a:solidFill>
                  <a:schemeClr val="tx1">
                    <a:lumMod val="75000"/>
                    <a:lumOff val="25000"/>
                  </a:schemeClr>
                </a:solidFill>
              </a:rPr>
            </a:br>
            <a:r>
              <a:rPr lang="fr-BE" sz="1200" dirty="0" err="1">
                <a:solidFill>
                  <a:schemeClr val="tx1">
                    <a:lumMod val="75000"/>
                    <a:lumOff val="25000"/>
                  </a:schemeClr>
                </a:solidFill>
              </a:rPr>
              <a:t>Repair</a:t>
            </a:r>
            <a:r>
              <a:rPr lang="fr-BE" sz="1200" dirty="0">
                <a:solidFill>
                  <a:schemeClr val="tx1">
                    <a:lumMod val="75000"/>
                    <a:lumOff val="25000"/>
                  </a:schemeClr>
                </a:solidFill>
              </a:rPr>
              <a:t> Café, permanence emploi, été solidaire, budget participatif,…</a:t>
            </a:r>
            <a:endParaRPr lang="fr-FR" sz="1200" kern="1200" dirty="0">
              <a:solidFill>
                <a:schemeClr val="tx1">
                  <a:lumMod val="75000"/>
                  <a:lumOff val="25000"/>
                </a:schemeClr>
              </a:solidFill>
            </a:endParaRPr>
          </a:p>
        </p:txBody>
      </p:sp>
      <p:cxnSp>
        <p:nvCxnSpPr>
          <p:cNvPr id="54" name="Connecteur : Coude 112" descr="Lignes de connexion">
            <a:extLst>
              <a:ext uri="{FF2B5EF4-FFF2-40B4-BE49-F238E27FC236}">
                <a16:creationId xmlns:a16="http://schemas.microsoft.com/office/drawing/2014/main" id="{622A3281-34A2-40FA-8168-008FF717654E}"/>
              </a:ext>
            </a:extLst>
          </p:cNvPr>
          <p:cNvCxnSpPr>
            <a:cxnSpLocks/>
          </p:cNvCxnSpPr>
          <p:nvPr/>
        </p:nvCxnSpPr>
        <p:spPr>
          <a:xfrm rot="10800000" flipV="1">
            <a:off x="3211150" y="3338549"/>
            <a:ext cx="1439737" cy="853276"/>
          </a:xfrm>
          <a:prstGeom prst="bentConnector3">
            <a:avLst>
              <a:gd name="adj1" fmla="val 50000"/>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6" name="Rectangle 55">
            <a:extLst>
              <a:ext uri="{FF2B5EF4-FFF2-40B4-BE49-F238E27FC236}">
                <a16:creationId xmlns:a16="http://schemas.microsoft.com/office/drawing/2014/main" id="{27D54CB4-0066-4140-96B8-95930CD77276}"/>
              </a:ext>
            </a:extLst>
          </p:cNvPr>
          <p:cNvSpPr/>
          <p:nvPr/>
        </p:nvSpPr>
        <p:spPr>
          <a:xfrm>
            <a:off x="1689425" y="3806379"/>
            <a:ext cx="1441727" cy="731414"/>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Conseil Communal des Enfants</a:t>
            </a:r>
            <a:br>
              <a:rPr lang="fr-FR" sz="1300" b="1" dirty="0">
                <a:solidFill>
                  <a:schemeClr val="tx1">
                    <a:lumMod val="75000"/>
                    <a:lumOff val="25000"/>
                  </a:schemeClr>
                </a:solidFill>
              </a:rPr>
            </a:br>
            <a:r>
              <a:rPr lang="fr-FR" sz="1300" dirty="0">
                <a:solidFill>
                  <a:schemeClr val="tx1">
                    <a:lumMod val="75000"/>
                    <a:lumOff val="25000"/>
                  </a:schemeClr>
                </a:solidFill>
              </a:rPr>
              <a:t>Sarah ROLLUS</a:t>
            </a:r>
          </a:p>
        </p:txBody>
      </p:sp>
      <p:sp>
        <p:nvSpPr>
          <p:cNvPr id="58" name="Ovale 108" descr="Connecteurs couleur troisième niveau de hiérarchie">
            <a:extLst>
              <a:ext uri="{FF2B5EF4-FFF2-40B4-BE49-F238E27FC236}">
                <a16:creationId xmlns:a16="http://schemas.microsoft.com/office/drawing/2014/main" id="{2E67447B-A1BE-4C7F-841C-1D52C3E335AD}"/>
              </a:ext>
            </a:extLst>
          </p:cNvPr>
          <p:cNvSpPr/>
          <p:nvPr/>
        </p:nvSpPr>
        <p:spPr>
          <a:xfrm>
            <a:off x="3201156" y="4169682"/>
            <a:ext cx="82310" cy="8231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cxnSp>
        <p:nvCxnSpPr>
          <p:cNvPr id="59" name="Connecteur : Coude 129" descr="Lignes de connexion">
            <a:extLst>
              <a:ext uri="{FF2B5EF4-FFF2-40B4-BE49-F238E27FC236}">
                <a16:creationId xmlns:a16="http://schemas.microsoft.com/office/drawing/2014/main" id="{FE82DF5B-C60E-4257-B370-A4B302DC12A0}"/>
              </a:ext>
            </a:extLst>
          </p:cNvPr>
          <p:cNvCxnSpPr>
            <a:cxnSpLocks/>
          </p:cNvCxnSpPr>
          <p:nvPr/>
        </p:nvCxnSpPr>
        <p:spPr>
          <a:xfrm rot="5400000" flipH="1" flipV="1">
            <a:off x="7921893" y="2943073"/>
            <a:ext cx="412453" cy="385629"/>
          </a:xfrm>
          <a:prstGeom prst="bentConnector3">
            <a:avLst>
              <a:gd name="adj1" fmla="val 50000"/>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63" name="Ovale 118" descr="Connecteurs couleur troisième niveau de hiérarchie">
            <a:extLst>
              <a:ext uri="{FF2B5EF4-FFF2-40B4-BE49-F238E27FC236}">
                <a16:creationId xmlns:a16="http://schemas.microsoft.com/office/drawing/2014/main" id="{8A0D58C4-E3D8-4575-8BF0-37F45BB95AE4}"/>
              </a:ext>
            </a:extLst>
          </p:cNvPr>
          <p:cNvSpPr/>
          <p:nvPr/>
        </p:nvSpPr>
        <p:spPr>
          <a:xfrm>
            <a:off x="8279304" y="2864552"/>
            <a:ext cx="82310" cy="8231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cxnSp>
        <p:nvCxnSpPr>
          <p:cNvPr id="65" name="Connecteur : Coude 129" descr="Lignes de connexion">
            <a:extLst>
              <a:ext uri="{FF2B5EF4-FFF2-40B4-BE49-F238E27FC236}">
                <a16:creationId xmlns:a16="http://schemas.microsoft.com/office/drawing/2014/main" id="{FE82DF5B-C60E-4257-B370-A4B302DC12A0}"/>
              </a:ext>
            </a:extLst>
          </p:cNvPr>
          <p:cNvCxnSpPr>
            <a:cxnSpLocks/>
          </p:cNvCxnSpPr>
          <p:nvPr/>
        </p:nvCxnSpPr>
        <p:spPr>
          <a:xfrm flipV="1">
            <a:off x="9224796" y="2946862"/>
            <a:ext cx="688167" cy="395252"/>
          </a:xfrm>
          <a:prstGeom prst="bentConnector3">
            <a:avLst>
              <a:gd name="adj1" fmla="val 50000"/>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70" name="Rectangle 69">
            <a:extLst>
              <a:ext uri="{FF2B5EF4-FFF2-40B4-BE49-F238E27FC236}">
                <a16:creationId xmlns:a16="http://schemas.microsoft.com/office/drawing/2014/main" id="{BDCA2203-78D4-4184-A8B1-8D6E3C28C889}"/>
              </a:ext>
            </a:extLst>
          </p:cNvPr>
          <p:cNvSpPr/>
          <p:nvPr/>
        </p:nvSpPr>
        <p:spPr>
          <a:xfrm>
            <a:off x="9955473" y="2622147"/>
            <a:ext cx="1410581" cy="751789"/>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defTabSz="622300" rtl="0">
              <a:lnSpc>
                <a:spcPct val="90000"/>
              </a:lnSpc>
              <a:spcBef>
                <a:spcPct val="0"/>
              </a:spcBef>
              <a:spcAft>
                <a:spcPct val="35000"/>
              </a:spcAft>
            </a:pPr>
            <a:r>
              <a:rPr lang="fr-FR" sz="1300" b="1" dirty="0">
                <a:solidFill>
                  <a:schemeClr val="tx1">
                    <a:lumMod val="75000"/>
                    <a:lumOff val="25000"/>
                  </a:schemeClr>
                </a:solidFill>
              </a:rPr>
              <a:t>Espace Public Numérique et FABLAB</a:t>
            </a:r>
            <a:br>
              <a:rPr lang="fr-FR" sz="1300" b="1" dirty="0">
                <a:solidFill>
                  <a:schemeClr val="tx1">
                    <a:lumMod val="75000"/>
                    <a:lumOff val="25000"/>
                  </a:schemeClr>
                </a:solidFill>
              </a:rPr>
            </a:br>
            <a:r>
              <a:rPr lang="fr-FR" sz="1300" dirty="0">
                <a:solidFill>
                  <a:schemeClr val="tx1">
                    <a:lumMod val="75000"/>
                    <a:lumOff val="25000"/>
                  </a:schemeClr>
                </a:solidFill>
              </a:rPr>
              <a:t>Dimitri PALAGNIOUK</a:t>
            </a:r>
            <a:endParaRPr lang="fr-FR" sz="1200" dirty="0">
              <a:solidFill>
                <a:schemeClr val="tx1">
                  <a:lumMod val="75000"/>
                  <a:lumOff val="25000"/>
                </a:schemeClr>
              </a:solidFill>
            </a:endParaRPr>
          </a:p>
        </p:txBody>
      </p:sp>
      <p:sp>
        <p:nvSpPr>
          <p:cNvPr id="82" name="Ovale 118" descr="Connecteurs couleur troisième niveau de hiérarchie">
            <a:extLst>
              <a:ext uri="{FF2B5EF4-FFF2-40B4-BE49-F238E27FC236}">
                <a16:creationId xmlns:a16="http://schemas.microsoft.com/office/drawing/2014/main" id="{8A0D58C4-E3D8-4575-8BF0-37F45BB95AE4}"/>
              </a:ext>
            </a:extLst>
          </p:cNvPr>
          <p:cNvSpPr/>
          <p:nvPr/>
        </p:nvSpPr>
        <p:spPr>
          <a:xfrm>
            <a:off x="9838825" y="2905707"/>
            <a:ext cx="82310" cy="8231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cxnSp>
        <p:nvCxnSpPr>
          <p:cNvPr id="84" name="Connecteur : Coude 129" descr="Lignes de connexion">
            <a:extLst>
              <a:ext uri="{FF2B5EF4-FFF2-40B4-BE49-F238E27FC236}">
                <a16:creationId xmlns:a16="http://schemas.microsoft.com/office/drawing/2014/main" id="{FE82DF5B-C60E-4257-B370-A4B302DC12A0}"/>
              </a:ext>
            </a:extLst>
          </p:cNvPr>
          <p:cNvCxnSpPr>
            <a:cxnSpLocks/>
          </p:cNvCxnSpPr>
          <p:nvPr/>
        </p:nvCxnSpPr>
        <p:spPr>
          <a:xfrm>
            <a:off x="8626509" y="3340777"/>
            <a:ext cx="673359" cy="499784"/>
          </a:xfrm>
          <a:prstGeom prst="bentConnector3">
            <a:avLst>
              <a:gd name="adj1" fmla="val 50000"/>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85" name="Rectangle 84">
            <a:extLst>
              <a:ext uri="{FF2B5EF4-FFF2-40B4-BE49-F238E27FC236}">
                <a16:creationId xmlns:a16="http://schemas.microsoft.com/office/drawing/2014/main" id="{BDCA2203-78D4-4184-A8B1-8D6E3C28C889}"/>
              </a:ext>
            </a:extLst>
          </p:cNvPr>
          <p:cNvSpPr/>
          <p:nvPr/>
        </p:nvSpPr>
        <p:spPr>
          <a:xfrm>
            <a:off x="9450855" y="3430484"/>
            <a:ext cx="1410581" cy="751789"/>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defTabSz="622300" rtl="0">
              <a:lnSpc>
                <a:spcPct val="90000"/>
              </a:lnSpc>
              <a:spcBef>
                <a:spcPct val="0"/>
              </a:spcBef>
              <a:spcAft>
                <a:spcPct val="35000"/>
              </a:spcAft>
            </a:pPr>
            <a:r>
              <a:rPr lang="fr-FR" sz="1300" b="1" dirty="0">
                <a:solidFill>
                  <a:schemeClr val="tx1">
                    <a:lumMod val="75000"/>
                    <a:lumOff val="25000"/>
                  </a:schemeClr>
                </a:solidFill>
              </a:rPr>
              <a:t>Tables de Français Langue Étrangère</a:t>
            </a:r>
            <a:br>
              <a:rPr lang="fr-FR" sz="1300" b="1" dirty="0">
                <a:solidFill>
                  <a:schemeClr val="tx1">
                    <a:lumMod val="75000"/>
                    <a:lumOff val="25000"/>
                  </a:schemeClr>
                </a:solidFill>
              </a:rPr>
            </a:br>
            <a:r>
              <a:rPr lang="fr-FR" sz="1300" dirty="0" err="1">
                <a:solidFill>
                  <a:schemeClr val="tx1">
                    <a:lumMod val="75000"/>
                    <a:lumOff val="25000"/>
                  </a:schemeClr>
                </a:solidFill>
              </a:rPr>
              <a:t>Maruska</a:t>
            </a:r>
            <a:r>
              <a:rPr lang="fr-FR" sz="1300" dirty="0">
                <a:solidFill>
                  <a:schemeClr val="tx1">
                    <a:lumMod val="75000"/>
                    <a:lumOff val="25000"/>
                  </a:schemeClr>
                </a:solidFill>
              </a:rPr>
              <a:t> LAMBERT</a:t>
            </a:r>
            <a:endParaRPr lang="fr-FR" sz="1200" dirty="0">
              <a:solidFill>
                <a:schemeClr val="tx1">
                  <a:lumMod val="75000"/>
                  <a:lumOff val="25000"/>
                </a:schemeClr>
              </a:solidFill>
            </a:endParaRPr>
          </a:p>
        </p:txBody>
      </p:sp>
      <p:sp>
        <p:nvSpPr>
          <p:cNvPr id="87" name="Ovale 118" descr="Connecteurs couleur troisième niveau de hiérarchie">
            <a:extLst>
              <a:ext uri="{FF2B5EF4-FFF2-40B4-BE49-F238E27FC236}">
                <a16:creationId xmlns:a16="http://schemas.microsoft.com/office/drawing/2014/main" id="{8A0D58C4-E3D8-4575-8BF0-37F45BB95AE4}"/>
              </a:ext>
            </a:extLst>
          </p:cNvPr>
          <p:cNvSpPr/>
          <p:nvPr/>
        </p:nvSpPr>
        <p:spPr>
          <a:xfrm>
            <a:off x="9268442" y="3805254"/>
            <a:ext cx="82310" cy="8231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cxnSp>
        <p:nvCxnSpPr>
          <p:cNvPr id="88" name="Connecteur : Coude 129" descr="Lignes de connexion">
            <a:extLst>
              <a:ext uri="{FF2B5EF4-FFF2-40B4-BE49-F238E27FC236}">
                <a16:creationId xmlns:a16="http://schemas.microsoft.com/office/drawing/2014/main" id="{FE82DF5B-C60E-4257-B370-A4B302DC12A0}"/>
              </a:ext>
            </a:extLst>
          </p:cNvPr>
          <p:cNvCxnSpPr>
            <a:cxnSpLocks/>
          </p:cNvCxnSpPr>
          <p:nvPr/>
        </p:nvCxnSpPr>
        <p:spPr>
          <a:xfrm rot="5400000" flipH="1" flipV="1">
            <a:off x="7189520" y="2166460"/>
            <a:ext cx="1481303" cy="862885"/>
          </a:xfrm>
          <a:prstGeom prst="bentConnector3">
            <a:avLst>
              <a:gd name="adj1" fmla="val 81905"/>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89" name="Rectangle 88">
            <a:extLst>
              <a:ext uri="{FF2B5EF4-FFF2-40B4-BE49-F238E27FC236}">
                <a16:creationId xmlns:a16="http://schemas.microsoft.com/office/drawing/2014/main" id="{BDCA2203-78D4-4184-A8B1-8D6E3C28C889}"/>
              </a:ext>
            </a:extLst>
          </p:cNvPr>
          <p:cNvSpPr/>
          <p:nvPr/>
        </p:nvSpPr>
        <p:spPr>
          <a:xfrm>
            <a:off x="7644812" y="973204"/>
            <a:ext cx="1410581" cy="751789"/>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defTabSz="622300" rtl="0">
              <a:lnSpc>
                <a:spcPct val="90000"/>
              </a:lnSpc>
              <a:spcBef>
                <a:spcPct val="0"/>
              </a:spcBef>
              <a:spcAft>
                <a:spcPct val="35000"/>
              </a:spcAft>
            </a:pPr>
            <a:r>
              <a:rPr lang="fr-FR" sz="1300" b="1" dirty="0">
                <a:solidFill>
                  <a:schemeClr val="tx1">
                    <a:lumMod val="75000"/>
                    <a:lumOff val="25000"/>
                  </a:schemeClr>
                </a:solidFill>
              </a:rPr>
              <a:t>Soutien aux familles /éducateur PCS/Partenariat avec la Maison des Jeunes</a:t>
            </a:r>
            <a:br>
              <a:rPr lang="fr-FR" sz="1300" b="1" dirty="0">
                <a:solidFill>
                  <a:schemeClr val="tx1">
                    <a:lumMod val="75000"/>
                    <a:lumOff val="25000"/>
                  </a:schemeClr>
                </a:solidFill>
              </a:rPr>
            </a:br>
            <a:r>
              <a:rPr lang="fr-FR" sz="1300" dirty="0">
                <a:solidFill>
                  <a:schemeClr val="tx1">
                    <a:lumMod val="75000"/>
                    <a:lumOff val="25000"/>
                  </a:schemeClr>
                </a:solidFill>
              </a:rPr>
              <a:t>Samuel LAMBERT</a:t>
            </a:r>
            <a:endParaRPr lang="fr-FR" sz="1200" dirty="0">
              <a:solidFill>
                <a:schemeClr val="tx1">
                  <a:lumMod val="75000"/>
                  <a:lumOff val="25000"/>
                </a:schemeClr>
              </a:solidFill>
            </a:endParaRPr>
          </a:p>
        </p:txBody>
      </p:sp>
      <p:cxnSp>
        <p:nvCxnSpPr>
          <p:cNvPr id="112" name="Connecteur : Coude 121" descr="Lignes de connexion">
            <a:extLst>
              <a:ext uri="{FF2B5EF4-FFF2-40B4-BE49-F238E27FC236}">
                <a16:creationId xmlns:a16="http://schemas.microsoft.com/office/drawing/2014/main" id="{DB6E0B7E-8974-4A28-BC51-7F85C7F5B3E8}"/>
              </a:ext>
            </a:extLst>
          </p:cNvPr>
          <p:cNvCxnSpPr>
            <a:cxnSpLocks/>
          </p:cNvCxnSpPr>
          <p:nvPr/>
        </p:nvCxnSpPr>
        <p:spPr>
          <a:xfrm rot="5400000">
            <a:off x="4484659" y="5006773"/>
            <a:ext cx="257324" cy="1"/>
          </a:xfrm>
          <a:prstGeom prst="bentConnector3">
            <a:avLst>
              <a:gd name="adj1" fmla="val 50000"/>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14" name="Ellipse 113" descr="Connecteurs couleur troisième niveau de hiérarchie">
            <a:extLst>
              <a:ext uri="{FF2B5EF4-FFF2-40B4-BE49-F238E27FC236}">
                <a16:creationId xmlns:a16="http://schemas.microsoft.com/office/drawing/2014/main" id="{8547C6B6-4C5C-4A9B-97B5-B9DAA62B6507}"/>
              </a:ext>
            </a:extLst>
          </p:cNvPr>
          <p:cNvSpPr/>
          <p:nvPr/>
        </p:nvSpPr>
        <p:spPr>
          <a:xfrm>
            <a:off x="4572165" y="5079578"/>
            <a:ext cx="82310" cy="823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116" name="Ovale 133" descr="Connecteurs couleur troisième niveau de hiérarchie">
            <a:extLst>
              <a:ext uri="{FF2B5EF4-FFF2-40B4-BE49-F238E27FC236}">
                <a16:creationId xmlns:a16="http://schemas.microsoft.com/office/drawing/2014/main" id="{716F090E-A9F1-4775-801C-A297BCFA7C8F}"/>
              </a:ext>
            </a:extLst>
          </p:cNvPr>
          <p:cNvSpPr/>
          <p:nvPr/>
        </p:nvSpPr>
        <p:spPr>
          <a:xfrm>
            <a:off x="7387772" y="5046505"/>
            <a:ext cx="82310" cy="8231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117" name="Rectangle 116">
            <a:extLst>
              <a:ext uri="{FF2B5EF4-FFF2-40B4-BE49-F238E27FC236}">
                <a16:creationId xmlns:a16="http://schemas.microsoft.com/office/drawing/2014/main" id="{758C1A8A-DB3C-4362-B041-C35C08C0195F}"/>
              </a:ext>
            </a:extLst>
          </p:cNvPr>
          <p:cNvSpPr/>
          <p:nvPr/>
        </p:nvSpPr>
        <p:spPr>
          <a:xfrm>
            <a:off x="10089916" y="4848430"/>
            <a:ext cx="1080000" cy="540000"/>
          </a:xfrm>
          <a:prstGeom prst="rect">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lvl="0" defTabSz="622300" rtl="0">
              <a:lnSpc>
                <a:spcPct val="90000"/>
              </a:lnSpc>
              <a:spcBef>
                <a:spcPct val="0"/>
              </a:spcBef>
              <a:spcAft>
                <a:spcPct val="35000"/>
              </a:spcAft>
            </a:pPr>
            <a:r>
              <a:rPr lang="fr-FR" sz="1300" b="1" dirty="0">
                <a:solidFill>
                  <a:schemeClr val="tx1">
                    <a:lumMod val="75000"/>
                    <a:lumOff val="25000"/>
                  </a:schemeClr>
                </a:solidFill>
              </a:rPr>
              <a:t>BLOCUS ÉTUDIANT</a:t>
            </a:r>
            <a:br>
              <a:rPr lang="fr-FR" sz="1300" b="1" dirty="0">
                <a:solidFill>
                  <a:schemeClr val="tx1">
                    <a:lumMod val="75000"/>
                    <a:lumOff val="25000"/>
                  </a:schemeClr>
                </a:solidFill>
              </a:rPr>
            </a:br>
            <a:r>
              <a:rPr lang="fr-FR" sz="1300" dirty="0" err="1">
                <a:solidFill>
                  <a:schemeClr val="tx1">
                    <a:lumMod val="75000"/>
                    <a:lumOff val="25000"/>
                  </a:schemeClr>
                </a:solidFill>
              </a:rPr>
              <a:t>Maruska</a:t>
            </a:r>
            <a:r>
              <a:rPr lang="fr-FR" sz="1300" dirty="0">
                <a:solidFill>
                  <a:schemeClr val="tx1">
                    <a:lumMod val="75000"/>
                    <a:lumOff val="25000"/>
                  </a:schemeClr>
                </a:solidFill>
              </a:rPr>
              <a:t> LAMBERT</a:t>
            </a:r>
            <a:endParaRPr lang="fr-FR" sz="1200" dirty="0">
              <a:solidFill>
                <a:schemeClr val="tx1">
                  <a:lumMod val="75000"/>
                  <a:lumOff val="25000"/>
                </a:schemeClr>
              </a:solidFill>
            </a:endParaRPr>
          </a:p>
        </p:txBody>
      </p:sp>
      <p:cxnSp>
        <p:nvCxnSpPr>
          <p:cNvPr id="118" name="Connecteur : Coude 134" descr="Lignes de connexion">
            <a:extLst>
              <a:ext uri="{FF2B5EF4-FFF2-40B4-BE49-F238E27FC236}">
                <a16:creationId xmlns:a16="http://schemas.microsoft.com/office/drawing/2014/main" id="{6A5E1044-F23D-446F-BE87-4E46A9AA5A32}"/>
              </a:ext>
            </a:extLst>
          </p:cNvPr>
          <p:cNvCxnSpPr>
            <a:cxnSpLocks/>
            <a:stCxn id="74" idx="0"/>
          </p:cNvCxnSpPr>
          <p:nvPr/>
        </p:nvCxnSpPr>
        <p:spPr>
          <a:xfrm rot="5400000" flipH="1" flipV="1">
            <a:off x="8926635" y="3036023"/>
            <a:ext cx="139983" cy="3266579"/>
          </a:xfrm>
          <a:prstGeom prst="bentConnector2">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23" name="Ovale 133" descr="Connecteurs couleur troisième niveau de hiérarchie">
            <a:extLst>
              <a:ext uri="{FF2B5EF4-FFF2-40B4-BE49-F238E27FC236}">
                <a16:creationId xmlns:a16="http://schemas.microsoft.com/office/drawing/2014/main" id="{716F090E-A9F1-4775-801C-A297BCFA7C8F}"/>
              </a:ext>
            </a:extLst>
          </p:cNvPr>
          <p:cNvSpPr/>
          <p:nvPr/>
        </p:nvSpPr>
        <p:spPr>
          <a:xfrm>
            <a:off x="10591107" y="4583585"/>
            <a:ext cx="82310" cy="8231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131" name="Ovale 118" descr="Connecteurs couleur troisième niveau de hiérarchie">
            <a:extLst>
              <a:ext uri="{FF2B5EF4-FFF2-40B4-BE49-F238E27FC236}">
                <a16:creationId xmlns:a16="http://schemas.microsoft.com/office/drawing/2014/main" id="{8A0D58C4-E3D8-4575-8BF0-37F45BB95AE4}"/>
              </a:ext>
            </a:extLst>
          </p:cNvPr>
          <p:cNvSpPr/>
          <p:nvPr/>
        </p:nvSpPr>
        <p:spPr>
          <a:xfrm>
            <a:off x="8330823" y="1842326"/>
            <a:ext cx="82310" cy="8231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2" name="Rectangle 1"/>
          <p:cNvSpPr/>
          <p:nvPr/>
        </p:nvSpPr>
        <p:spPr>
          <a:xfrm>
            <a:off x="10156145" y="6236592"/>
            <a:ext cx="1991379" cy="369332"/>
          </a:xfrm>
          <a:prstGeom prst="rect">
            <a:avLst/>
          </a:prstGeom>
        </p:spPr>
        <p:txBody>
          <a:bodyPr wrap="none">
            <a:spAutoFit/>
          </a:bodyPr>
          <a:lstStyle/>
          <a:p>
            <a:r>
              <a:rPr lang="fr-FR" dirty="0">
                <a:solidFill>
                  <a:schemeClr val="accent1">
                    <a:lumMod val="75000"/>
                  </a:schemeClr>
                </a:solidFill>
              </a:rPr>
              <a:t>1er décembre 2022</a:t>
            </a:r>
            <a:endParaRPr lang="fr-BE" dirty="0">
              <a:solidFill>
                <a:schemeClr val="accent1">
                  <a:lumMod val="75000"/>
                </a:schemeClr>
              </a:solidFill>
            </a:endParaRPr>
          </a:p>
        </p:txBody>
      </p:sp>
      <p:sp>
        <p:nvSpPr>
          <p:cNvPr id="60" name="Rectangle 59">
            <a:extLst>
              <a:ext uri="{FF2B5EF4-FFF2-40B4-BE49-F238E27FC236}">
                <a16:creationId xmlns:a16="http://schemas.microsoft.com/office/drawing/2014/main" id="{758C1A8A-DB3C-4362-B041-C35C08C0195F}"/>
              </a:ext>
            </a:extLst>
          </p:cNvPr>
          <p:cNvSpPr/>
          <p:nvPr/>
        </p:nvSpPr>
        <p:spPr>
          <a:xfrm>
            <a:off x="9852812" y="5643137"/>
            <a:ext cx="1080000" cy="540000"/>
          </a:xfrm>
          <a:prstGeom prst="rect">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lvl="0" defTabSz="622300" rtl="0">
              <a:lnSpc>
                <a:spcPct val="90000"/>
              </a:lnSpc>
              <a:spcBef>
                <a:spcPct val="0"/>
              </a:spcBef>
              <a:spcAft>
                <a:spcPct val="35000"/>
              </a:spcAft>
            </a:pPr>
            <a:r>
              <a:rPr lang="fr-FR" sz="1300" b="1" dirty="0">
                <a:solidFill>
                  <a:schemeClr val="tx1">
                    <a:lumMod val="75000"/>
                    <a:lumOff val="25000"/>
                  </a:schemeClr>
                </a:solidFill>
              </a:rPr>
              <a:t>AIRES DE JEU</a:t>
            </a:r>
            <a:br>
              <a:rPr lang="fr-FR" sz="1300" b="1" dirty="0">
                <a:solidFill>
                  <a:schemeClr val="tx1">
                    <a:lumMod val="75000"/>
                    <a:lumOff val="25000"/>
                  </a:schemeClr>
                </a:solidFill>
              </a:rPr>
            </a:br>
            <a:r>
              <a:rPr lang="fr-FR" sz="1300" dirty="0">
                <a:solidFill>
                  <a:schemeClr val="tx1">
                    <a:lumMod val="75000"/>
                    <a:lumOff val="25000"/>
                  </a:schemeClr>
                </a:solidFill>
              </a:rPr>
              <a:t>Christophe PETRIZOT</a:t>
            </a:r>
            <a:endParaRPr lang="fr-FR" sz="1200" dirty="0">
              <a:solidFill>
                <a:schemeClr val="tx1">
                  <a:lumMod val="75000"/>
                  <a:lumOff val="25000"/>
                </a:schemeClr>
              </a:solidFill>
            </a:endParaRPr>
          </a:p>
        </p:txBody>
      </p:sp>
      <p:cxnSp>
        <p:nvCxnSpPr>
          <p:cNvPr id="61" name="Connecteur : Coude 134" descr="Lignes de connexion">
            <a:extLst>
              <a:ext uri="{FF2B5EF4-FFF2-40B4-BE49-F238E27FC236}">
                <a16:creationId xmlns:a16="http://schemas.microsoft.com/office/drawing/2014/main" id="{6A5E1044-F23D-446F-BE87-4E46A9AA5A32}"/>
              </a:ext>
            </a:extLst>
          </p:cNvPr>
          <p:cNvCxnSpPr>
            <a:cxnSpLocks/>
          </p:cNvCxnSpPr>
          <p:nvPr/>
        </p:nvCxnSpPr>
        <p:spPr>
          <a:xfrm>
            <a:off x="7476690" y="4878111"/>
            <a:ext cx="2330908" cy="878466"/>
          </a:xfrm>
          <a:prstGeom prst="bentConnector3">
            <a:avLst>
              <a:gd name="adj1" fmla="val 100037"/>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66" name="Ovale 133" descr="Connecteurs couleur troisième niveau de hiérarchie">
            <a:extLst>
              <a:ext uri="{FF2B5EF4-FFF2-40B4-BE49-F238E27FC236}">
                <a16:creationId xmlns:a16="http://schemas.microsoft.com/office/drawing/2014/main" id="{716F090E-A9F1-4775-801C-A297BCFA7C8F}"/>
              </a:ext>
            </a:extLst>
          </p:cNvPr>
          <p:cNvSpPr/>
          <p:nvPr/>
        </p:nvSpPr>
        <p:spPr>
          <a:xfrm>
            <a:off x="9760739" y="5734848"/>
            <a:ext cx="82310" cy="8231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Tree>
    <p:extLst>
      <p:ext uri="{BB962C8B-B14F-4D97-AF65-F5344CB8AC3E}">
        <p14:creationId xmlns:p14="http://schemas.microsoft.com/office/powerpoint/2010/main" val="1020636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7" name="Ovale 76" descr="Grand cercle de couleur deuxième niveau de hiérarchie">
            <a:extLst>
              <a:ext uri="{FF2B5EF4-FFF2-40B4-BE49-F238E27FC236}">
                <a16:creationId xmlns:a16="http://schemas.microsoft.com/office/drawing/2014/main" id="{D8B7D5AE-8D15-48A8-BF79-863756AB2273}"/>
              </a:ext>
            </a:extLst>
          </p:cNvPr>
          <p:cNvSpPr/>
          <p:nvPr/>
        </p:nvSpPr>
        <p:spPr>
          <a:xfrm>
            <a:off x="522712" y="827110"/>
            <a:ext cx="10347649" cy="5844278"/>
          </a:xfrm>
          <a:prstGeom prst="ellipse">
            <a:avLst/>
          </a:prstGeom>
          <a:solidFill>
            <a:schemeClr val="accent5">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33" name="Ovale 32" descr="Cercle niveau élevé">
            <a:extLst>
              <a:ext uri="{FF2B5EF4-FFF2-40B4-BE49-F238E27FC236}">
                <a16:creationId xmlns:a16="http://schemas.microsoft.com/office/drawing/2014/main" id="{EFD3B067-A626-42D5-A3BC-823CE088FD62}"/>
              </a:ext>
            </a:extLst>
          </p:cNvPr>
          <p:cNvSpPr/>
          <p:nvPr/>
        </p:nvSpPr>
        <p:spPr>
          <a:xfrm>
            <a:off x="9394386" y="4329148"/>
            <a:ext cx="2011129" cy="205917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4" name="Titre 3"/>
          <p:cNvSpPr>
            <a:spLocks noGrp="1"/>
          </p:cNvSpPr>
          <p:nvPr>
            <p:ph type="title"/>
          </p:nvPr>
        </p:nvSpPr>
        <p:spPr>
          <a:xfrm>
            <a:off x="348921" y="230589"/>
            <a:ext cx="11507057" cy="596521"/>
          </a:xfrm>
        </p:spPr>
        <p:txBody>
          <a:bodyPr rtlCol="0">
            <a:normAutofit fontScale="90000"/>
          </a:bodyPr>
          <a:lstStyle/>
          <a:p>
            <a:pPr algn="ctr" rtl="0"/>
            <a:r>
              <a:rPr lang="fr-FR" dirty="0"/>
              <a:t>Service jeunesse</a:t>
            </a:r>
          </a:p>
        </p:txBody>
      </p:sp>
      <p:sp>
        <p:nvSpPr>
          <p:cNvPr id="18" name="Rectangle 17">
            <a:extLst>
              <a:ext uri="{FF2B5EF4-FFF2-40B4-BE49-F238E27FC236}">
                <a16:creationId xmlns:a16="http://schemas.microsoft.com/office/drawing/2014/main" id="{99267414-C32D-40FE-972B-255FF1A8576C}"/>
              </a:ext>
            </a:extLst>
          </p:cNvPr>
          <p:cNvSpPr/>
          <p:nvPr/>
        </p:nvSpPr>
        <p:spPr>
          <a:xfrm>
            <a:off x="9517950" y="4968522"/>
            <a:ext cx="1764000" cy="780425"/>
          </a:xfrm>
          <a:prstGeom prst="rect">
            <a:avLst/>
          </a:prstGeom>
          <a:noFill/>
          <a:ln>
            <a:noFill/>
          </a:ln>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ctr" defTabSz="622300" rtl="0">
              <a:lnSpc>
                <a:spcPct val="90000"/>
              </a:lnSpc>
              <a:spcBef>
                <a:spcPct val="0"/>
              </a:spcBef>
              <a:spcAft>
                <a:spcPct val="35000"/>
              </a:spcAft>
              <a:buNone/>
            </a:pPr>
            <a:r>
              <a:rPr lang="fr-FR" sz="1300" b="1" dirty="0">
                <a:solidFill>
                  <a:schemeClr val="tx1">
                    <a:lumMod val="75000"/>
                    <a:lumOff val="25000"/>
                  </a:schemeClr>
                </a:solidFill>
              </a:rPr>
              <a:t>Adrien LESPAGNARD</a:t>
            </a:r>
            <a:br>
              <a:rPr lang="fr-FR" sz="1300" b="1" dirty="0">
                <a:solidFill>
                  <a:schemeClr val="tx1">
                    <a:lumMod val="75000"/>
                    <a:lumOff val="25000"/>
                  </a:schemeClr>
                </a:solidFill>
              </a:rPr>
            </a:br>
            <a:r>
              <a:rPr lang="fr-FR" sz="1300" b="1" dirty="0">
                <a:solidFill>
                  <a:schemeClr val="tx1">
                    <a:lumMod val="75000"/>
                    <a:lumOff val="25000"/>
                  </a:schemeClr>
                </a:solidFill>
              </a:rPr>
              <a:t>Responsable du service</a:t>
            </a:r>
            <a:br>
              <a:rPr lang="fr-FR" sz="1300" b="1" dirty="0">
                <a:solidFill>
                  <a:schemeClr val="tx1">
                    <a:lumMod val="75000"/>
                    <a:lumOff val="25000"/>
                  </a:schemeClr>
                </a:solidFill>
              </a:rPr>
            </a:br>
            <a:br>
              <a:rPr lang="fr-FR" sz="1300" b="1" dirty="0">
                <a:solidFill>
                  <a:schemeClr val="tx1">
                    <a:lumMod val="75000"/>
                    <a:lumOff val="25000"/>
                  </a:schemeClr>
                </a:solidFill>
              </a:rPr>
            </a:br>
            <a:r>
              <a:rPr lang="fr-FR" sz="1300" b="1" dirty="0">
                <a:solidFill>
                  <a:schemeClr val="tx1">
                    <a:lumMod val="75000"/>
                    <a:lumOff val="25000"/>
                  </a:schemeClr>
                </a:solidFill>
              </a:rPr>
              <a:t>Christian BINET</a:t>
            </a:r>
            <a:br>
              <a:rPr lang="fr-FR" sz="1300" b="1" dirty="0">
                <a:solidFill>
                  <a:schemeClr val="tx1">
                    <a:lumMod val="75000"/>
                    <a:lumOff val="25000"/>
                  </a:schemeClr>
                </a:solidFill>
              </a:rPr>
            </a:br>
            <a:r>
              <a:rPr lang="fr-FR" sz="1300" b="1" dirty="0">
                <a:solidFill>
                  <a:schemeClr val="tx1">
                    <a:lumMod val="75000"/>
                    <a:lumOff val="25000"/>
                  </a:schemeClr>
                </a:solidFill>
              </a:rPr>
              <a:t>Échevin de la Jeunesse et de l’Enseignement</a:t>
            </a:r>
            <a:endParaRPr lang="fr-FR" sz="1200" kern="1200" dirty="0">
              <a:solidFill>
                <a:schemeClr val="tx1">
                  <a:lumMod val="75000"/>
                  <a:lumOff val="25000"/>
                </a:schemeClr>
              </a:solidFill>
            </a:endParaRPr>
          </a:p>
        </p:txBody>
      </p:sp>
      <p:sp>
        <p:nvSpPr>
          <p:cNvPr id="19" name="Rectangle 18">
            <a:extLst>
              <a:ext uri="{FF2B5EF4-FFF2-40B4-BE49-F238E27FC236}">
                <a16:creationId xmlns:a16="http://schemas.microsoft.com/office/drawing/2014/main" id="{2448265B-D934-4BC5-8F2B-2322214922F8}"/>
              </a:ext>
            </a:extLst>
          </p:cNvPr>
          <p:cNvSpPr/>
          <p:nvPr/>
        </p:nvSpPr>
        <p:spPr>
          <a:xfrm>
            <a:off x="2727939" y="3450654"/>
            <a:ext cx="2603725" cy="2298293"/>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Accueil extrascolaire communal</a:t>
            </a:r>
            <a:br>
              <a:rPr lang="fr-FR" sz="1300" b="1" dirty="0">
                <a:solidFill>
                  <a:schemeClr val="tx1">
                    <a:lumMod val="75000"/>
                    <a:lumOff val="25000"/>
                  </a:schemeClr>
                </a:solidFill>
              </a:rPr>
            </a:br>
            <a:r>
              <a:rPr lang="fr-FR" sz="1300" dirty="0">
                <a:solidFill>
                  <a:schemeClr val="tx1">
                    <a:lumMod val="75000"/>
                    <a:lumOff val="25000"/>
                  </a:schemeClr>
                </a:solidFill>
              </a:rPr>
              <a:t>Sandrine SCHMITZ</a:t>
            </a:r>
            <a:br>
              <a:rPr lang="fr-FR" sz="1300" dirty="0">
                <a:solidFill>
                  <a:schemeClr val="tx1">
                    <a:lumMod val="75000"/>
                    <a:lumOff val="25000"/>
                  </a:schemeClr>
                </a:solidFill>
              </a:rPr>
            </a:br>
            <a:br>
              <a:rPr lang="fr-FR" sz="1300" dirty="0">
                <a:solidFill>
                  <a:schemeClr val="tx1">
                    <a:lumMod val="75000"/>
                    <a:lumOff val="25000"/>
                  </a:schemeClr>
                </a:solidFill>
              </a:rPr>
            </a:br>
            <a:r>
              <a:rPr lang="fr-FR" sz="1200" dirty="0">
                <a:solidFill>
                  <a:schemeClr val="tx1"/>
                </a:solidFill>
              </a:rPr>
              <a:t>4 écoles communales</a:t>
            </a:r>
            <a:br>
              <a:rPr lang="fr-FR" sz="1200" dirty="0">
                <a:solidFill>
                  <a:schemeClr val="tx1"/>
                </a:solidFill>
              </a:rPr>
            </a:br>
            <a:r>
              <a:rPr lang="fr-FR" sz="1200" dirty="0">
                <a:solidFill>
                  <a:schemeClr val="tx1"/>
                </a:solidFill>
              </a:rPr>
              <a:t>4 </a:t>
            </a:r>
            <a:r>
              <a:rPr lang="fr-FR" sz="1200" dirty="0" err="1">
                <a:solidFill>
                  <a:schemeClr val="tx1"/>
                </a:solidFill>
              </a:rPr>
              <a:t>Aprèm’actions</a:t>
            </a:r>
            <a:br>
              <a:rPr lang="fr-FR" sz="1200" dirty="0">
                <a:solidFill>
                  <a:schemeClr val="tx1"/>
                </a:solidFill>
              </a:rPr>
            </a:br>
            <a:r>
              <a:rPr lang="fr-FR" sz="1200" dirty="0">
                <a:solidFill>
                  <a:schemeClr val="tx1"/>
                </a:solidFill>
              </a:rPr>
              <a:t>19 accueillantes</a:t>
            </a:r>
            <a:br>
              <a:rPr lang="fr-FR" sz="1200" dirty="0">
                <a:solidFill>
                  <a:schemeClr val="tx1"/>
                </a:solidFill>
              </a:rPr>
            </a:br>
            <a:br>
              <a:rPr lang="fr-FR" sz="1200" dirty="0">
                <a:solidFill>
                  <a:schemeClr val="tx1"/>
                </a:solidFill>
              </a:rPr>
            </a:br>
            <a:r>
              <a:rPr lang="fr-FR" sz="1200" b="1" dirty="0">
                <a:solidFill>
                  <a:schemeClr val="tx1"/>
                </a:solidFill>
              </a:rPr>
              <a:t>150 enfants accueillis par jour avant et après l’école</a:t>
            </a:r>
            <a:br>
              <a:rPr lang="fr-FR" sz="1200" dirty="0">
                <a:solidFill>
                  <a:schemeClr val="tx1"/>
                </a:solidFill>
              </a:rPr>
            </a:br>
            <a:r>
              <a:rPr lang="fr-FR" sz="1200" dirty="0">
                <a:solidFill>
                  <a:schemeClr val="tx1"/>
                </a:solidFill>
              </a:rPr>
              <a:t>entre 20 et 70 par milieu d’accueil</a:t>
            </a:r>
            <a:br>
              <a:rPr lang="fr-FR" sz="1200" dirty="0">
                <a:solidFill>
                  <a:schemeClr val="tx1"/>
                </a:solidFill>
              </a:rPr>
            </a:br>
            <a:br>
              <a:rPr lang="fr-FR" sz="1200" dirty="0">
                <a:solidFill>
                  <a:schemeClr val="tx1"/>
                </a:solidFill>
              </a:rPr>
            </a:br>
            <a:r>
              <a:rPr lang="fr-FR" sz="1200" b="1" dirty="0">
                <a:solidFill>
                  <a:schemeClr val="tx1"/>
                </a:solidFill>
              </a:rPr>
              <a:t>90 enfants accueillis le mercredi après-midi </a:t>
            </a:r>
            <a:br>
              <a:rPr lang="fr-FR" sz="1200" b="1" dirty="0">
                <a:solidFill>
                  <a:schemeClr val="tx1"/>
                </a:solidFill>
              </a:rPr>
            </a:br>
            <a:r>
              <a:rPr lang="fr-FR" sz="1200" dirty="0">
                <a:solidFill>
                  <a:schemeClr val="tx1"/>
                </a:solidFill>
              </a:rPr>
              <a:t>répartis  sur 4 lieux d’accueils</a:t>
            </a:r>
            <a:br>
              <a:rPr lang="fr-FR" sz="1200" dirty="0">
                <a:solidFill>
                  <a:schemeClr val="tx1"/>
                </a:solidFill>
              </a:rPr>
            </a:br>
            <a:r>
              <a:rPr lang="fr-FR" sz="1200" dirty="0">
                <a:solidFill>
                  <a:schemeClr val="tx1"/>
                </a:solidFill>
              </a:rPr>
              <a:t>soit entre 15 et 50 enfant accueillis par milieu d’accueil</a:t>
            </a:r>
          </a:p>
          <a:p>
            <a:pPr marL="0" lvl="0" indent="0" algn="r" defTabSz="622300" rtl="0">
              <a:lnSpc>
                <a:spcPct val="90000"/>
              </a:lnSpc>
              <a:spcBef>
                <a:spcPct val="0"/>
              </a:spcBef>
              <a:spcAft>
                <a:spcPct val="35000"/>
              </a:spcAft>
              <a:buNone/>
            </a:pPr>
            <a:r>
              <a:rPr lang="fr-FR" sz="1200" dirty="0">
                <a:solidFill>
                  <a:schemeClr val="tx1"/>
                </a:solidFill>
              </a:rPr>
              <a:t>Ouvert aux enfants fréquentant les autres écoles (tous réseaux confondus)</a:t>
            </a:r>
          </a:p>
        </p:txBody>
      </p:sp>
      <p:sp>
        <p:nvSpPr>
          <p:cNvPr id="21" name="Rectangle 20">
            <a:extLst>
              <a:ext uri="{FF2B5EF4-FFF2-40B4-BE49-F238E27FC236}">
                <a16:creationId xmlns:a16="http://schemas.microsoft.com/office/drawing/2014/main" id="{11D56577-55A5-4AC0-A86E-107F2E113581}"/>
              </a:ext>
            </a:extLst>
          </p:cNvPr>
          <p:cNvSpPr/>
          <p:nvPr/>
        </p:nvSpPr>
        <p:spPr>
          <a:xfrm>
            <a:off x="1165897" y="2124196"/>
            <a:ext cx="1216258" cy="2967040"/>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Plaines et stages de vacances communaux</a:t>
            </a:r>
          </a:p>
          <a:p>
            <a:pPr marL="0" lvl="0" indent="0" algn="r" defTabSz="622300" rtl="0">
              <a:lnSpc>
                <a:spcPct val="90000"/>
              </a:lnSpc>
              <a:spcBef>
                <a:spcPct val="0"/>
              </a:spcBef>
              <a:spcAft>
                <a:spcPct val="35000"/>
              </a:spcAft>
              <a:buNone/>
            </a:pPr>
            <a:r>
              <a:rPr lang="fr-FR" sz="1200" dirty="0">
                <a:solidFill>
                  <a:schemeClr val="tx1">
                    <a:lumMod val="75000"/>
                    <a:lumOff val="25000"/>
                  </a:schemeClr>
                </a:solidFill>
              </a:rPr>
              <a:t>Adrien LESPAGNARD</a:t>
            </a:r>
            <a:br>
              <a:rPr lang="fr-FR" sz="1200" dirty="0">
                <a:solidFill>
                  <a:schemeClr val="tx1">
                    <a:lumMod val="75000"/>
                    <a:lumOff val="25000"/>
                  </a:schemeClr>
                </a:solidFill>
              </a:rPr>
            </a:br>
            <a:endParaRPr lang="fr-FR" sz="1200" dirty="0">
              <a:solidFill>
                <a:schemeClr val="tx1">
                  <a:lumMod val="75000"/>
                  <a:lumOff val="25000"/>
                </a:schemeClr>
              </a:solidFill>
            </a:endParaRPr>
          </a:p>
          <a:p>
            <a:pPr algn="r"/>
            <a:r>
              <a:rPr lang="fr-BE" sz="1200" dirty="0">
                <a:solidFill>
                  <a:schemeClr val="tx1"/>
                </a:solidFill>
              </a:rPr>
              <a:t>5 plaines de vacances pour une moyenne de 330 </a:t>
            </a:r>
            <a:br>
              <a:rPr lang="fr-BE" sz="1200" dirty="0">
                <a:solidFill>
                  <a:schemeClr val="tx1"/>
                </a:solidFill>
              </a:rPr>
            </a:br>
            <a:br>
              <a:rPr lang="fr-BE" sz="1200" dirty="0">
                <a:solidFill>
                  <a:schemeClr val="tx1"/>
                </a:solidFill>
              </a:rPr>
            </a:br>
            <a:r>
              <a:rPr lang="fr-BE" sz="1200" dirty="0">
                <a:solidFill>
                  <a:schemeClr val="tx1"/>
                </a:solidFill>
              </a:rPr>
              <a:t>enfants accueillis par jour</a:t>
            </a:r>
            <a:br>
              <a:rPr lang="fr-BE" sz="1200" dirty="0">
                <a:solidFill>
                  <a:schemeClr val="tx1"/>
                </a:solidFill>
              </a:rPr>
            </a:br>
            <a:r>
              <a:rPr lang="fr-BE" sz="1200" dirty="0">
                <a:solidFill>
                  <a:schemeClr val="tx1"/>
                </a:solidFill>
              </a:rPr>
              <a:t>entre 30 à 70 enfants par plaine</a:t>
            </a:r>
            <a:endParaRPr lang="fr-FR" sz="1200" dirty="0">
              <a:solidFill>
                <a:schemeClr val="tx1">
                  <a:lumMod val="75000"/>
                  <a:lumOff val="25000"/>
                </a:schemeClr>
              </a:solidFill>
            </a:endParaRPr>
          </a:p>
          <a:p>
            <a:pPr marL="0" lvl="0" indent="0" algn="r" defTabSz="622300" rtl="0">
              <a:lnSpc>
                <a:spcPct val="90000"/>
              </a:lnSpc>
              <a:spcBef>
                <a:spcPct val="0"/>
              </a:spcBef>
              <a:spcAft>
                <a:spcPct val="35000"/>
              </a:spcAft>
              <a:buNone/>
            </a:pPr>
            <a:endParaRPr lang="fr-FR" sz="1200" kern="1200" dirty="0">
              <a:solidFill>
                <a:schemeClr val="tx1">
                  <a:lumMod val="75000"/>
                  <a:lumOff val="25000"/>
                </a:schemeClr>
              </a:solidFill>
            </a:endParaRPr>
          </a:p>
        </p:txBody>
      </p:sp>
      <p:sp>
        <p:nvSpPr>
          <p:cNvPr id="23" name="Rectangle 22">
            <a:extLst>
              <a:ext uri="{FF2B5EF4-FFF2-40B4-BE49-F238E27FC236}">
                <a16:creationId xmlns:a16="http://schemas.microsoft.com/office/drawing/2014/main" id="{27D54CB4-0066-4140-96B8-95930CD77276}"/>
              </a:ext>
            </a:extLst>
          </p:cNvPr>
          <p:cNvSpPr/>
          <p:nvPr/>
        </p:nvSpPr>
        <p:spPr>
          <a:xfrm>
            <a:off x="4563852" y="1531364"/>
            <a:ext cx="1538597" cy="195726"/>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Accueil Temps Libre</a:t>
            </a:r>
            <a:br>
              <a:rPr lang="fr-FR" sz="1300" b="1" dirty="0">
                <a:solidFill>
                  <a:schemeClr val="tx1">
                    <a:lumMod val="75000"/>
                    <a:lumOff val="25000"/>
                  </a:schemeClr>
                </a:solidFill>
              </a:rPr>
            </a:br>
            <a:r>
              <a:rPr lang="fr-FR" sz="1300" dirty="0">
                <a:solidFill>
                  <a:schemeClr val="tx1">
                    <a:lumMod val="75000"/>
                    <a:lumOff val="25000"/>
                  </a:schemeClr>
                </a:solidFill>
              </a:rPr>
              <a:t>Sarah ROLLUS</a:t>
            </a:r>
            <a:br>
              <a:rPr lang="fr-FR" sz="1300" dirty="0">
                <a:solidFill>
                  <a:schemeClr val="tx1">
                    <a:lumMod val="75000"/>
                    <a:lumOff val="25000"/>
                  </a:schemeClr>
                </a:solidFill>
              </a:rPr>
            </a:br>
            <a:r>
              <a:rPr lang="fr-FR" sz="1300" dirty="0">
                <a:solidFill>
                  <a:schemeClr val="tx1">
                    <a:lumMod val="75000"/>
                    <a:lumOff val="25000"/>
                  </a:schemeClr>
                </a:solidFill>
              </a:rPr>
              <a:t>5 mouvements de Jeunesse</a:t>
            </a:r>
            <a:br>
              <a:rPr lang="fr-FR" sz="1300" dirty="0">
                <a:solidFill>
                  <a:schemeClr val="tx1">
                    <a:lumMod val="75000"/>
                    <a:lumOff val="25000"/>
                  </a:schemeClr>
                </a:solidFill>
              </a:rPr>
            </a:br>
            <a:r>
              <a:rPr lang="fr-FR" sz="1300" dirty="0">
                <a:solidFill>
                  <a:schemeClr val="tx1">
                    <a:lumMod val="75000"/>
                    <a:lumOff val="25000"/>
                  </a:schemeClr>
                </a:solidFill>
              </a:rPr>
              <a:t>46 associations culturelles et sportives</a:t>
            </a:r>
          </a:p>
        </p:txBody>
      </p:sp>
      <p:sp>
        <p:nvSpPr>
          <p:cNvPr id="71" name="Ovale 70" descr="Petit cercle de couleur deuxième niveau de hiérarchie">
            <a:extLst>
              <a:ext uri="{FF2B5EF4-FFF2-40B4-BE49-F238E27FC236}">
                <a16:creationId xmlns:a16="http://schemas.microsoft.com/office/drawing/2014/main" id="{4B1786F3-631A-4BEE-8323-68AB581BC49E}"/>
              </a:ext>
            </a:extLst>
          </p:cNvPr>
          <p:cNvSpPr/>
          <p:nvPr/>
        </p:nvSpPr>
        <p:spPr>
          <a:xfrm>
            <a:off x="5321878" y="2189650"/>
            <a:ext cx="213490" cy="21349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108" name="Ovale 107" descr="Connecteurs couleur troisième niveau de hiérarchie">
            <a:extLst>
              <a:ext uri="{FF2B5EF4-FFF2-40B4-BE49-F238E27FC236}">
                <a16:creationId xmlns:a16="http://schemas.microsoft.com/office/drawing/2014/main" id="{3D4169F2-589F-4BCC-9E24-FF0760B9A064}"/>
              </a:ext>
            </a:extLst>
          </p:cNvPr>
          <p:cNvSpPr/>
          <p:nvPr/>
        </p:nvSpPr>
        <p:spPr>
          <a:xfrm>
            <a:off x="3999105" y="2950435"/>
            <a:ext cx="82310" cy="8231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109" name="Ovale 108" descr="Connecteurs couleur troisième niveau de hiérarchie">
            <a:extLst>
              <a:ext uri="{FF2B5EF4-FFF2-40B4-BE49-F238E27FC236}">
                <a16:creationId xmlns:a16="http://schemas.microsoft.com/office/drawing/2014/main" id="{2E67447B-A1BE-4C7F-841C-1D52C3E335AD}"/>
              </a:ext>
            </a:extLst>
          </p:cNvPr>
          <p:cNvSpPr/>
          <p:nvPr/>
        </p:nvSpPr>
        <p:spPr>
          <a:xfrm>
            <a:off x="2411645" y="2284569"/>
            <a:ext cx="82310" cy="8231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cxnSp>
        <p:nvCxnSpPr>
          <p:cNvPr id="113" name="Connecteur : Coude 112" descr="Lignes de connexion">
            <a:extLst>
              <a:ext uri="{FF2B5EF4-FFF2-40B4-BE49-F238E27FC236}">
                <a16:creationId xmlns:a16="http://schemas.microsoft.com/office/drawing/2014/main" id="{622A3281-34A2-40FA-8168-008FF717654E}"/>
              </a:ext>
            </a:extLst>
          </p:cNvPr>
          <p:cNvCxnSpPr>
            <a:cxnSpLocks/>
          </p:cNvCxnSpPr>
          <p:nvPr/>
        </p:nvCxnSpPr>
        <p:spPr>
          <a:xfrm rot="10800000" flipV="1">
            <a:off x="4030826" y="2646567"/>
            <a:ext cx="533026" cy="320570"/>
          </a:xfrm>
          <a:prstGeom prst="bentConnector3">
            <a:avLst>
              <a:gd name="adj1" fmla="val 50000"/>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15" name="Connecteur : Coude 114" descr="Lignes de connexion">
            <a:extLst>
              <a:ext uri="{FF2B5EF4-FFF2-40B4-BE49-F238E27FC236}">
                <a16:creationId xmlns:a16="http://schemas.microsoft.com/office/drawing/2014/main" id="{3776E844-35AA-4B61-8A75-6DA7A2EE915E}"/>
              </a:ext>
            </a:extLst>
          </p:cNvPr>
          <p:cNvCxnSpPr>
            <a:cxnSpLocks/>
          </p:cNvCxnSpPr>
          <p:nvPr/>
        </p:nvCxnSpPr>
        <p:spPr>
          <a:xfrm rot="10800000">
            <a:off x="2458003" y="2307028"/>
            <a:ext cx="2970621" cy="339538"/>
          </a:xfrm>
          <a:prstGeom prst="bentConnector3">
            <a:avLst>
              <a:gd name="adj1" fmla="val 50000"/>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11D56577-55A5-4AC0-A86E-107F2E113581}"/>
              </a:ext>
            </a:extLst>
          </p:cNvPr>
          <p:cNvSpPr/>
          <p:nvPr/>
        </p:nvSpPr>
        <p:spPr>
          <a:xfrm>
            <a:off x="6491396" y="3088220"/>
            <a:ext cx="1917373" cy="2481855"/>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École De Devoirs</a:t>
            </a:r>
            <a:br>
              <a:rPr lang="fr-FR" sz="1300" b="1" dirty="0">
                <a:solidFill>
                  <a:schemeClr val="tx1">
                    <a:lumMod val="75000"/>
                    <a:lumOff val="25000"/>
                  </a:schemeClr>
                </a:solidFill>
              </a:rPr>
            </a:br>
            <a:r>
              <a:rPr lang="fr-FR" sz="1300" b="1" dirty="0">
                <a:solidFill>
                  <a:schemeClr val="tx1">
                    <a:lumMod val="75000"/>
                    <a:lumOff val="25000"/>
                  </a:schemeClr>
                </a:solidFill>
              </a:rPr>
              <a:t>« ESKAPI »</a:t>
            </a:r>
          </a:p>
          <a:p>
            <a:pPr marL="0" lvl="0" indent="0" algn="r" defTabSz="622300" rtl="0">
              <a:lnSpc>
                <a:spcPct val="90000"/>
              </a:lnSpc>
              <a:spcBef>
                <a:spcPct val="0"/>
              </a:spcBef>
              <a:spcAft>
                <a:spcPct val="35000"/>
              </a:spcAft>
              <a:buNone/>
            </a:pPr>
            <a:r>
              <a:rPr lang="fr-FR" sz="1200" dirty="0">
                <a:solidFill>
                  <a:schemeClr val="tx1">
                    <a:lumMod val="75000"/>
                    <a:lumOff val="25000"/>
                  </a:schemeClr>
                </a:solidFill>
              </a:rPr>
              <a:t>Fatima DA FONSECA</a:t>
            </a:r>
            <a:br>
              <a:rPr lang="fr-FR" sz="1200" dirty="0">
                <a:solidFill>
                  <a:schemeClr val="tx1">
                    <a:lumMod val="75000"/>
                    <a:lumOff val="25000"/>
                  </a:schemeClr>
                </a:solidFill>
              </a:rPr>
            </a:br>
            <a:br>
              <a:rPr lang="fr-FR" sz="1200" dirty="0">
                <a:solidFill>
                  <a:schemeClr val="tx1">
                    <a:lumMod val="75000"/>
                    <a:lumOff val="25000"/>
                  </a:schemeClr>
                </a:solidFill>
              </a:rPr>
            </a:br>
            <a:r>
              <a:rPr lang="fr-FR" sz="1200" dirty="0">
                <a:solidFill>
                  <a:schemeClr val="tx1">
                    <a:lumMod val="75000"/>
                    <a:lumOff val="25000"/>
                  </a:schemeClr>
                </a:solidFill>
              </a:rPr>
              <a:t>2 animatrices et 1 volontaire</a:t>
            </a:r>
            <a:br>
              <a:rPr lang="fr-FR" sz="1200" dirty="0">
                <a:solidFill>
                  <a:schemeClr val="tx1">
                    <a:lumMod val="75000"/>
                    <a:lumOff val="25000"/>
                  </a:schemeClr>
                </a:solidFill>
              </a:rPr>
            </a:br>
            <a:br>
              <a:rPr lang="fr-FR" sz="1200" dirty="0">
                <a:solidFill>
                  <a:schemeClr val="tx1">
                    <a:lumMod val="75000"/>
                    <a:lumOff val="25000"/>
                  </a:schemeClr>
                </a:solidFill>
              </a:rPr>
            </a:br>
            <a:r>
              <a:rPr lang="fr-FR" sz="1200" dirty="0">
                <a:solidFill>
                  <a:schemeClr val="tx1">
                    <a:lumMod val="75000"/>
                    <a:lumOff val="25000"/>
                  </a:schemeClr>
                </a:solidFill>
              </a:rPr>
              <a:t>lu, ma, jeu : aide scolaire et activités</a:t>
            </a:r>
            <a:br>
              <a:rPr lang="fr-FR" sz="1200" dirty="0">
                <a:solidFill>
                  <a:schemeClr val="tx1">
                    <a:lumMod val="75000"/>
                    <a:lumOff val="25000"/>
                  </a:schemeClr>
                </a:solidFill>
              </a:rPr>
            </a:br>
            <a:r>
              <a:rPr lang="fr-FR" sz="1200" dirty="0">
                <a:solidFill>
                  <a:schemeClr val="tx1">
                    <a:lumMod val="75000"/>
                    <a:lumOff val="25000"/>
                  </a:schemeClr>
                </a:solidFill>
              </a:rPr>
              <a:t>pour une 20taine d’enfants</a:t>
            </a:r>
            <a:br>
              <a:rPr lang="fr-FR" sz="1200" dirty="0">
                <a:solidFill>
                  <a:schemeClr val="tx1">
                    <a:lumMod val="75000"/>
                    <a:lumOff val="25000"/>
                  </a:schemeClr>
                </a:solidFill>
              </a:rPr>
            </a:br>
            <a:br>
              <a:rPr lang="fr-FR" sz="1200" dirty="0">
                <a:solidFill>
                  <a:schemeClr val="tx1">
                    <a:lumMod val="75000"/>
                    <a:lumOff val="25000"/>
                  </a:schemeClr>
                </a:solidFill>
              </a:rPr>
            </a:br>
            <a:r>
              <a:rPr lang="fr-FR" sz="1200" dirty="0">
                <a:solidFill>
                  <a:schemeClr val="tx1">
                    <a:lumMod val="75000"/>
                    <a:lumOff val="25000"/>
                  </a:schemeClr>
                </a:solidFill>
              </a:rPr>
              <a:t>mercredi: activités créatives et culturelles</a:t>
            </a:r>
            <a:br>
              <a:rPr lang="fr-FR" sz="1200" dirty="0">
                <a:solidFill>
                  <a:schemeClr val="tx1">
                    <a:lumMod val="75000"/>
                    <a:lumOff val="25000"/>
                  </a:schemeClr>
                </a:solidFill>
              </a:rPr>
            </a:br>
            <a:r>
              <a:rPr lang="fr-FR" sz="1200" dirty="0">
                <a:solidFill>
                  <a:schemeClr val="tx1">
                    <a:lumMod val="75000"/>
                    <a:lumOff val="25000"/>
                  </a:schemeClr>
                </a:solidFill>
              </a:rPr>
              <a:t>vendredi: découverte d’un sport</a:t>
            </a:r>
            <a:br>
              <a:rPr lang="fr-FR" sz="1200" dirty="0">
                <a:solidFill>
                  <a:schemeClr val="tx1">
                    <a:lumMod val="75000"/>
                    <a:lumOff val="25000"/>
                  </a:schemeClr>
                </a:solidFill>
              </a:rPr>
            </a:br>
            <a:r>
              <a:rPr lang="fr-FR" sz="1200" dirty="0">
                <a:solidFill>
                  <a:schemeClr val="tx1">
                    <a:lumMod val="75000"/>
                    <a:lumOff val="25000"/>
                  </a:schemeClr>
                </a:solidFill>
              </a:rPr>
              <a:t>pour une 30taine d’enfants</a:t>
            </a:r>
            <a:endParaRPr lang="fr-FR" sz="1200" kern="1200" dirty="0">
              <a:solidFill>
                <a:schemeClr val="tx1">
                  <a:lumMod val="75000"/>
                  <a:lumOff val="25000"/>
                </a:schemeClr>
              </a:solidFill>
            </a:endParaRPr>
          </a:p>
        </p:txBody>
      </p:sp>
      <p:sp>
        <p:nvSpPr>
          <p:cNvPr id="52" name="Ovale 108" descr="Connecteurs couleur troisième niveau de hiérarchie">
            <a:extLst>
              <a:ext uri="{FF2B5EF4-FFF2-40B4-BE49-F238E27FC236}">
                <a16:creationId xmlns:a16="http://schemas.microsoft.com/office/drawing/2014/main" id="{2E67447B-A1BE-4C7F-841C-1D52C3E335AD}"/>
              </a:ext>
            </a:extLst>
          </p:cNvPr>
          <p:cNvSpPr/>
          <p:nvPr/>
        </p:nvSpPr>
        <p:spPr>
          <a:xfrm>
            <a:off x="7020404" y="3295459"/>
            <a:ext cx="82310" cy="8231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cxnSp>
        <p:nvCxnSpPr>
          <p:cNvPr id="54" name="Connecteur : Coude 112" descr="Lignes de connexion">
            <a:extLst>
              <a:ext uri="{FF2B5EF4-FFF2-40B4-BE49-F238E27FC236}">
                <a16:creationId xmlns:a16="http://schemas.microsoft.com/office/drawing/2014/main" id="{622A3281-34A2-40FA-8168-008FF717654E}"/>
              </a:ext>
            </a:extLst>
          </p:cNvPr>
          <p:cNvCxnSpPr>
            <a:cxnSpLocks/>
          </p:cNvCxnSpPr>
          <p:nvPr/>
        </p:nvCxnSpPr>
        <p:spPr>
          <a:xfrm flipV="1">
            <a:off x="5428623" y="2124196"/>
            <a:ext cx="3497193" cy="529101"/>
          </a:xfrm>
          <a:prstGeom prst="bentConnector3">
            <a:avLst>
              <a:gd name="adj1" fmla="val 50000"/>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6" name="Rectangle 55">
            <a:extLst>
              <a:ext uri="{FF2B5EF4-FFF2-40B4-BE49-F238E27FC236}">
                <a16:creationId xmlns:a16="http://schemas.microsoft.com/office/drawing/2014/main" id="{27D54CB4-0066-4140-96B8-95930CD77276}"/>
              </a:ext>
            </a:extLst>
          </p:cNvPr>
          <p:cNvSpPr/>
          <p:nvPr/>
        </p:nvSpPr>
        <p:spPr>
          <a:xfrm>
            <a:off x="8266422" y="2414791"/>
            <a:ext cx="1441727" cy="731414"/>
          </a:xfrm>
          <a:prstGeom prst="rect">
            <a:avLst/>
          </a:prstGeom>
          <a:no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0" tIns="0" rIns="0" bIns="0" numCol="1" spcCol="1270" rtlCol="0" anchor="ctr" anchorCtr="0">
            <a:noAutofit/>
          </a:bodyPr>
          <a:lstStyle/>
          <a:p>
            <a:pPr marL="0" lvl="0" indent="0" algn="r" defTabSz="622300" rtl="0">
              <a:lnSpc>
                <a:spcPct val="90000"/>
              </a:lnSpc>
              <a:spcBef>
                <a:spcPct val="0"/>
              </a:spcBef>
              <a:spcAft>
                <a:spcPct val="35000"/>
              </a:spcAft>
              <a:buNone/>
            </a:pPr>
            <a:r>
              <a:rPr lang="fr-FR" sz="1300" b="1" dirty="0">
                <a:solidFill>
                  <a:schemeClr val="tx1">
                    <a:lumMod val="75000"/>
                    <a:lumOff val="25000"/>
                  </a:schemeClr>
                </a:solidFill>
              </a:rPr>
              <a:t>Conseil Communal des Enfants</a:t>
            </a:r>
            <a:br>
              <a:rPr lang="fr-FR" sz="1300" b="1" dirty="0">
                <a:solidFill>
                  <a:schemeClr val="tx1">
                    <a:lumMod val="75000"/>
                    <a:lumOff val="25000"/>
                  </a:schemeClr>
                </a:solidFill>
              </a:rPr>
            </a:br>
            <a:r>
              <a:rPr lang="fr-FR" sz="1300" dirty="0">
                <a:solidFill>
                  <a:schemeClr val="tx1">
                    <a:lumMod val="75000"/>
                    <a:lumOff val="25000"/>
                  </a:schemeClr>
                </a:solidFill>
              </a:rPr>
              <a:t>Sarah ROLLUS</a:t>
            </a:r>
            <a:br>
              <a:rPr lang="fr-FR" sz="1300" dirty="0">
                <a:solidFill>
                  <a:schemeClr val="tx1">
                    <a:lumMod val="75000"/>
                    <a:lumOff val="25000"/>
                  </a:schemeClr>
                </a:solidFill>
              </a:rPr>
            </a:br>
            <a:r>
              <a:rPr lang="fr-FR" sz="1300" dirty="0">
                <a:solidFill>
                  <a:schemeClr val="tx1">
                    <a:lumMod val="75000"/>
                    <a:lumOff val="25000"/>
                  </a:schemeClr>
                </a:solidFill>
              </a:rPr>
              <a:t>19 conseillers communaux</a:t>
            </a:r>
          </a:p>
        </p:txBody>
      </p:sp>
      <p:sp>
        <p:nvSpPr>
          <p:cNvPr id="58" name="Ovale 108" descr="Connecteurs couleur troisième niveau de hiérarchie">
            <a:extLst>
              <a:ext uri="{FF2B5EF4-FFF2-40B4-BE49-F238E27FC236}">
                <a16:creationId xmlns:a16="http://schemas.microsoft.com/office/drawing/2014/main" id="{2E67447B-A1BE-4C7F-841C-1D52C3E335AD}"/>
              </a:ext>
            </a:extLst>
          </p:cNvPr>
          <p:cNvSpPr/>
          <p:nvPr/>
        </p:nvSpPr>
        <p:spPr>
          <a:xfrm>
            <a:off x="8858642" y="2083041"/>
            <a:ext cx="82310" cy="8231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cxnSp>
        <p:nvCxnSpPr>
          <p:cNvPr id="66" name="Connecteur : Coude 112" descr="Lignes de connexion">
            <a:extLst>
              <a:ext uri="{FF2B5EF4-FFF2-40B4-BE49-F238E27FC236}">
                <a16:creationId xmlns:a16="http://schemas.microsoft.com/office/drawing/2014/main" id="{622A3281-34A2-40FA-8168-008FF717654E}"/>
              </a:ext>
            </a:extLst>
          </p:cNvPr>
          <p:cNvCxnSpPr>
            <a:cxnSpLocks/>
            <a:stCxn id="52" idx="2"/>
            <a:endCxn id="71" idx="4"/>
          </p:cNvCxnSpPr>
          <p:nvPr/>
        </p:nvCxnSpPr>
        <p:spPr>
          <a:xfrm rot="10800000">
            <a:off x="5428624" y="2403140"/>
            <a:ext cx="1591781" cy="933474"/>
          </a:xfrm>
          <a:prstGeom prst="bentConnector2">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8747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9430" y="192956"/>
            <a:ext cx="10542659" cy="609477"/>
          </a:xfrm>
        </p:spPr>
        <p:txBody>
          <a:bodyPr>
            <a:normAutofit/>
          </a:bodyPr>
          <a:lstStyle/>
          <a:p>
            <a:pPr algn="ctr"/>
            <a:r>
              <a:rPr lang="fr-BE" sz="2800" dirty="0">
                <a:solidFill>
                  <a:schemeClr val="tx1"/>
                </a:solidFill>
              </a:rPr>
              <a:t>Historique de fonction de la coordination A.T.L. sur la Ville d’Aubange</a:t>
            </a:r>
          </a:p>
        </p:txBody>
      </p:sp>
      <p:sp>
        <p:nvSpPr>
          <p:cNvPr id="3" name="Espace réservé du contenu 2"/>
          <p:cNvSpPr>
            <a:spLocks noGrp="1"/>
          </p:cNvSpPr>
          <p:nvPr>
            <p:ph idx="1"/>
          </p:nvPr>
        </p:nvSpPr>
        <p:spPr>
          <a:xfrm>
            <a:off x="1143000" y="802434"/>
            <a:ext cx="9951098" cy="1287624"/>
          </a:xfrm>
        </p:spPr>
        <p:txBody>
          <a:bodyPr>
            <a:normAutofit fontScale="25000" lnSpcReduction="20000"/>
          </a:bodyPr>
          <a:lstStyle/>
          <a:p>
            <a:pPr marL="548640" lvl="2" indent="0" algn="ctr">
              <a:buNone/>
            </a:pPr>
            <a:r>
              <a:rPr lang="fr-BE" sz="8000" b="1" i="1" dirty="0">
                <a:solidFill>
                  <a:schemeClr val="accent1">
                    <a:lumMod val="50000"/>
                  </a:schemeClr>
                </a:solidFill>
              </a:rPr>
              <a:t>1er programme C.L.E. 2005-2010</a:t>
            </a:r>
          </a:p>
          <a:p>
            <a:pPr marL="548640" lvl="2" indent="0" algn="ctr">
              <a:buNone/>
            </a:pPr>
            <a:r>
              <a:rPr lang="fr-BE" sz="5600" dirty="0">
                <a:solidFill>
                  <a:schemeClr val="accent1">
                    <a:lumMod val="50000"/>
                  </a:schemeClr>
                </a:solidFill>
              </a:rPr>
              <a:t>Le 1</a:t>
            </a:r>
            <a:r>
              <a:rPr lang="fr-BE" sz="5600" baseline="30000" dirty="0">
                <a:solidFill>
                  <a:schemeClr val="accent1">
                    <a:lumMod val="50000"/>
                  </a:schemeClr>
                </a:solidFill>
              </a:rPr>
              <a:t>er</a:t>
            </a:r>
            <a:r>
              <a:rPr lang="fr-BE" sz="5600" dirty="0">
                <a:solidFill>
                  <a:schemeClr val="accent1">
                    <a:lumMod val="50000"/>
                  </a:schemeClr>
                </a:solidFill>
              </a:rPr>
              <a:t> agent, qui a occupé la fonction de coordinateur A.T.L. à mi-temps, a permis d’élaborer le premier programme CLE et de tisser les 1ers liens avec les différents et nouveaux responsables de projets pour les accueils extrascolaires.</a:t>
            </a:r>
          </a:p>
          <a:p>
            <a:pPr marL="548640" lvl="2" indent="0" algn="ctr">
              <a:buNone/>
            </a:pPr>
            <a:br>
              <a:rPr lang="fr-BE" sz="5600" dirty="0">
                <a:solidFill>
                  <a:schemeClr val="accent1">
                    <a:lumMod val="50000"/>
                  </a:schemeClr>
                </a:solidFill>
              </a:rPr>
            </a:br>
            <a:r>
              <a:rPr lang="fr-BE" sz="5600" dirty="0">
                <a:solidFill>
                  <a:schemeClr val="accent1">
                    <a:lumMod val="50000"/>
                  </a:schemeClr>
                </a:solidFill>
              </a:rPr>
              <a:t>C’est donc durant cette période que les 1ers agréments et les 1ères subventions ont pu être accordés aux différents opérateurs, par acheminement.</a:t>
            </a:r>
          </a:p>
          <a:p>
            <a:pPr lvl="1" algn="ctr"/>
            <a:endParaRPr lang="fr-BE" sz="1800" dirty="0"/>
          </a:p>
        </p:txBody>
      </p:sp>
      <p:sp>
        <p:nvSpPr>
          <p:cNvPr id="4" name="Rectangle 3"/>
          <p:cNvSpPr/>
          <p:nvPr/>
        </p:nvSpPr>
        <p:spPr>
          <a:xfrm>
            <a:off x="3032759" y="2090058"/>
            <a:ext cx="6096000" cy="3647152"/>
          </a:xfrm>
          <a:prstGeom prst="rect">
            <a:avLst/>
          </a:prstGeom>
        </p:spPr>
        <p:txBody>
          <a:bodyPr>
            <a:spAutoFit/>
          </a:bodyPr>
          <a:lstStyle/>
          <a:p>
            <a:pPr lvl="0" algn="ctr"/>
            <a:r>
              <a:rPr lang="fr-BE" sz="1400" b="1" dirty="0"/>
              <a:t>2005 : agrément et subvention pour:</a:t>
            </a:r>
            <a:endParaRPr lang="fr-BE" sz="2000" dirty="0"/>
          </a:p>
          <a:p>
            <a:pPr lvl="1" algn="ctr"/>
            <a:r>
              <a:rPr lang="fr-BE" sz="1100" dirty="0">
                <a:solidFill>
                  <a:schemeClr val="accent1">
                    <a:lumMod val="50000"/>
                  </a:schemeClr>
                </a:solidFill>
              </a:rPr>
              <a:t>Les Ecoles Libres </a:t>
            </a:r>
          </a:p>
          <a:p>
            <a:pPr lvl="2" algn="ctr"/>
            <a:r>
              <a:rPr lang="fr-BE" sz="1100" dirty="0"/>
              <a:t> IMMA </a:t>
            </a:r>
            <a:r>
              <a:rPr lang="fr-BE" sz="1100" dirty="0" err="1"/>
              <a:t>asbl</a:t>
            </a:r>
            <a:r>
              <a:rPr lang="fr-BE" sz="1100" dirty="0"/>
              <a:t>, </a:t>
            </a:r>
            <a:endParaRPr lang="fr-BE" sz="1600" dirty="0"/>
          </a:p>
          <a:p>
            <a:pPr lvl="2" algn="ctr"/>
            <a:r>
              <a:rPr lang="fr-BE" sz="1100" dirty="0" err="1"/>
              <a:t>L’asbl</a:t>
            </a:r>
            <a:r>
              <a:rPr lang="fr-BE" sz="1100" dirty="0"/>
              <a:t> Ecoles Libres Halanzy et Aubange</a:t>
            </a:r>
            <a:endParaRPr lang="fr-BE" sz="1600" dirty="0"/>
          </a:p>
          <a:p>
            <a:pPr lvl="1" algn="ctr"/>
            <a:r>
              <a:rPr lang="fr-BE" sz="1100" dirty="0">
                <a:solidFill>
                  <a:schemeClr val="accent1">
                    <a:lumMod val="50000"/>
                  </a:schemeClr>
                </a:solidFill>
              </a:rPr>
              <a:t>Les Ecoles Fondamentales de la Communauté Française </a:t>
            </a:r>
          </a:p>
          <a:p>
            <a:pPr lvl="2" algn="ctr"/>
            <a:r>
              <a:rPr lang="fr-BE" sz="1100" dirty="0"/>
              <a:t> Halanzy, </a:t>
            </a:r>
            <a:endParaRPr lang="fr-BE" sz="1600" dirty="0"/>
          </a:p>
          <a:p>
            <a:pPr lvl="2" algn="ctr"/>
            <a:r>
              <a:rPr lang="fr-BE" sz="1100" dirty="0"/>
              <a:t>Athénée Royal d’</a:t>
            </a:r>
            <a:r>
              <a:rPr lang="fr-BE" sz="1100" dirty="0" err="1"/>
              <a:t>Athus</a:t>
            </a:r>
            <a:r>
              <a:rPr lang="fr-BE" sz="1100" dirty="0"/>
              <a:t> (Ecole du Centre, du Home lorrain, du </a:t>
            </a:r>
            <a:r>
              <a:rPr lang="fr-BE" sz="1100" dirty="0" err="1"/>
              <a:t>Dolberg</a:t>
            </a:r>
            <a:r>
              <a:rPr lang="fr-BE" sz="1100" dirty="0"/>
              <a:t> et de la Frontière)</a:t>
            </a:r>
            <a:endParaRPr lang="fr-BE" sz="1600" dirty="0"/>
          </a:p>
          <a:p>
            <a:pPr lvl="1" algn="ctr"/>
            <a:r>
              <a:rPr lang="fr-BE" sz="1100" dirty="0">
                <a:solidFill>
                  <a:schemeClr val="accent1">
                    <a:lumMod val="50000"/>
                  </a:schemeClr>
                </a:solidFill>
              </a:rPr>
              <a:t>La commune d’Aubange pour les Ecoles communales </a:t>
            </a:r>
            <a:endParaRPr lang="fr-BE" dirty="0">
              <a:solidFill>
                <a:schemeClr val="accent1">
                  <a:lumMod val="50000"/>
                </a:schemeClr>
              </a:solidFill>
            </a:endParaRPr>
          </a:p>
          <a:p>
            <a:pPr lvl="2" algn="ctr"/>
            <a:r>
              <a:rPr lang="fr-BE" sz="1100" dirty="0"/>
              <a:t>Aubange Gare et Aix-Sur-</a:t>
            </a:r>
            <a:r>
              <a:rPr lang="fr-BE" sz="1100" dirty="0" err="1"/>
              <a:t>Cloie</a:t>
            </a:r>
            <a:r>
              <a:rPr lang="fr-BE" sz="1100" dirty="0"/>
              <a:t> ; </a:t>
            </a:r>
            <a:endParaRPr lang="fr-BE" sz="1600" dirty="0"/>
          </a:p>
          <a:p>
            <a:pPr lvl="2" algn="ctr"/>
            <a:r>
              <a:rPr lang="fr-BE" sz="1100" dirty="0"/>
              <a:t>Pavillon d’Action Social (les éducateurs de rue)</a:t>
            </a:r>
            <a:endParaRPr lang="fr-BE" sz="1600" dirty="0"/>
          </a:p>
          <a:p>
            <a:pPr lvl="2" algn="ctr"/>
            <a:r>
              <a:rPr lang="fr-BE" sz="1100" dirty="0" err="1"/>
              <a:t>Aprem’Actions</a:t>
            </a:r>
            <a:r>
              <a:rPr lang="fr-BE" sz="1100" dirty="0"/>
              <a:t> (</a:t>
            </a:r>
            <a:r>
              <a:rPr lang="fr-BE" sz="1100" dirty="0" err="1"/>
              <a:t>Athus</a:t>
            </a:r>
            <a:r>
              <a:rPr lang="fr-BE" sz="1100" dirty="0"/>
              <a:t>, Aubange et Halanzy)</a:t>
            </a:r>
            <a:endParaRPr lang="fr-BE" sz="2000" dirty="0"/>
          </a:p>
          <a:p>
            <a:pPr lvl="0" algn="ctr"/>
            <a:r>
              <a:rPr lang="fr-BE" sz="1400" b="1" dirty="0"/>
              <a:t>2007: agrément et subvention pour:</a:t>
            </a:r>
            <a:endParaRPr lang="fr-BE" sz="2000" dirty="0"/>
          </a:p>
          <a:p>
            <a:pPr lvl="1" algn="ctr"/>
            <a:r>
              <a:rPr lang="fr-BE" sz="1100" dirty="0">
                <a:solidFill>
                  <a:schemeClr val="accent1">
                    <a:lumMod val="50000"/>
                  </a:schemeClr>
                </a:solidFill>
              </a:rPr>
              <a:t>Ecole communale </a:t>
            </a:r>
          </a:p>
          <a:p>
            <a:pPr lvl="2" algn="ctr"/>
            <a:r>
              <a:rPr lang="fr-BE" sz="1100" dirty="0"/>
              <a:t> Rachecourt</a:t>
            </a:r>
            <a:endParaRPr lang="fr-BE" sz="1600" dirty="0"/>
          </a:p>
          <a:p>
            <a:pPr lvl="1" algn="ctr"/>
            <a:r>
              <a:rPr lang="fr-BE" sz="1100" dirty="0">
                <a:solidFill>
                  <a:schemeClr val="accent1">
                    <a:lumMod val="50000"/>
                  </a:schemeClr>
                </a:solidFill>
              </a:rPr>
              <a:t>Ecole Libre </a:t>
            </a:r>
          </a:p>
          <a:p>
            <a:pPr lvl="2" algn="ctr"/>
            <a:r>
              <a:rPr lang="fr-BE" sz="1100" dirty="0"/>
              <a:t>Battincourt</a:t>
            </a:r>
            <a:endParaRPr lang="fr-BE" sz="1600" dirty="0"/>
          </a:p>
          <a:p>
            <a:pPr lvl="0" algn="ctr"/>
            <a:r>
              <a:rPr lang="fr-BE" sz="1400" b="1" dirty="0"/>
              <a:t>2009: agrément et subvention pour:</a:t>
            </a:r>
            <a:endParaRPr lang="fr-BE" sz="2000" dirty="0"/>
          </a:p>
          <a:p>
            <a:pPr lvl="1" algn="ctr"/>
            <a:r>
              <a:rPr lang="fr-BE" sz="1100" dirty="0">
                <a:solidFill>
                  <a:schemeClr val="accent1">
                    <a:lumMod val="50000"/>
                  </a:schemeClr>
                </a:solidFill>
              </a:rPr>
              <a:t>Ecole communale </a:t>
            </a:r>
          </a:p>
          <a:p>
            <a:pPr lvl="2" algn="ctr"/>
            <a:r>
              <a:rPr lang="fr-BE" sz="1100" dirty="0"/>
              <a:t>Bikini</a:t>
            </a:r>
            <a:endParaRPr lang="fr-BE" sz="1600" dirty="0"/>
          </a:p>
        </p:txBody>
      </p:sp>
      <p:sp>
        <p:nvSpPr>
          <p:cNvPr id="5" name="Espace réservé du contenu 2"/>
          <p:cNvSpPr txBox="1">
            <a:spLocks/>
          </p:cNvSpPr>
          <p:nvPr/>
        </p:nvSpPr>
        <p:spPr>
          <a:xfrm>
            <a:off x="1105210" y="5653235"/>
            <a:ext cx="9951098" cy="980832"/>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548640" lvl="2" indent="0" algn="ctr">
              <a:buFont typeface="Corbel" pitchFamily="34" charset="0"/>
              <a:buNone/>
            </a:pPr>
            <a:r>
              <a:rPr lang="fr-BE" sz="1400" i="1" dirty="0">
                <a:solidFill>
                  <a:schemeClr val="accent1">
                    <a:lumMod val="50000"/>
                  </a:schemeClr>
                </a:solidFill>
              </a:rPr>
              <a:t>Cet agent exerçait également, sur un autre mi-temps, la responsabilité de projet pour les AES des écoles communales, des mercredis après-midi et d’autres actions reprises aujourd’hui dans le domaine du Plan de Cohésion Social qui a été définit comme tel en 2008.</a:t>
            </a:r>
            <a:br>
              <a:rPr lang="fr-BE" sz="1400" i="1" dirty="0">
                <a:solidFill>
                  <a:schemeClr val="accent1">
                    <a:lumMod val="50000"/>
                  </a:schemeClr>
                </a:solidFill>
              </a:rPr>
            </a:br>
            <a:r>
              <a:rPr lang="fr-BE" sz="1400" i="1" dirty="0">
                <a:solidFill>
                  <a:schemeClr val="accent1">
                    <a:lumMod val="50000"/>
                  </a:schemeClr>
                </a:solidFill>
              </a:rPr>
              <a:t>Il a permis la mise en place d’actions encore pérennisées aujourd’hui, telles que le prêt de matériel pédagogique thématique.</a:t>
            </a:r>
            <a:endParaRPr lang="fr-BE" sz="1000" dirty="0">
              <a:solidFill>
                <a:schemeClr val="accent1">
                  <a:lumMod val="50000"/>
                </a:schemeClr>
              </a:solidFill>
            </a:endParaRPr>
          </a:p>
          <a:p>
            <a:pPr lvl="1" algn="ctr"/>
            <a:endParaRPr lang="fr-BE" sz="100" dirty="0"/>
          </a:p>
        </p:txBody>
      </p:sp>
    </p:spTree>
    <p:extLst>
      <p:ext uri="{BB962C8B-B14F-4D97-AF65-F5344CB8AC3E}">
        <p14:creationId xmlns:p14="http://schemas.microsoft.com/office/powerpoint/2010/main" val="3882946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43000" y="214605"/>
            <a:ext cx="9872871" cy="5010538"/>
          </a:xfrm>
        </p:spPr>
        <p:txBody>
          <a:bodyPr>
            <a:noAutofit/>
          </a:bodyPr>
          <a:lstStyle/>
          <a:p>
            <a:pPr marL="45720" indent="0" algn="ctr">
              <a:buNone/>
            </a:pPr>
            <a:r>
              <a:rPr lang="fr-BE" sz="2000" b="1" i="1" dirty="0">
                <a:solidFill>
                  <a:schemeClr val="accent1">
                    <a:lumMod val="50000"/>
                  </a:schemeClr>
                </a:solidFill>
              </a:rPr>
              <a:t>2</a:t>
            </a:r>
            <a:r>
              <a:rPr lang="fr-BE" sz="2000" b="1" i="1" baseline="30000" dirty="0">
                <a:solidFill>
                  <a:schemeClr val="accent1">
                    <a:lumMod val="50000"/>
                  </a:schemeClr>
                </a:solidFill>
              </a:rPr>
              <a:t>ème</a:t>
            </a:r>
            <a:r>
              <a:rPr lang="fr-BE" sz="2000" b="1" i="1" dirty="0">
                <a:solidFill>
                  <a:schemeClr val="accent1">
                    <a:lumMod val="50000"/>
                  </a:schemeClr>
                </a:solidFill>
              </a:rPr>
              <a:t> programme CLE 2010-2015</a:t>
            </a:r>
          </a:p>
          <a:p>
            <a:pPr marL="45720" indent="0" algn="ctr">
              <a:buNone/>
            </a:pPr>
            <a:r>
              <a:rPr lang="fr-BE" sz="1400" dirty="0">
                <a:solidFill>
                  <a:schemeClr val="accent1">
                    <a:lumMod val="50000"/>
                  </a:schemeClr>
                </a:solidFill>
              </a:rPr>
              <a:t>La fonction A.T.L. passe successivement d’un nouvel agent à un autre par 3 fois au moins.</a:t>
            </a:r>
          </a:p>
          <a:p>
            <a:pPr marL="45720" indent="0" algn="ctr">
              <a:buNone/>
            </a:pPr>
            <a:r>
              <a:rPr lang="fr-BE" sz="1400" dirty="0">
                <a:solidFill>
                  <a:schemeClr val="accent1">
                    <a:lumMod val="50000"/>
                  </a:schemeClr>
                </a:solidFill>
              </a:rPr>
              <a:t>Pour chaque agent, la fonction mi-temps A.T.L. est accompagnée d’un autre mi-temps, mais pas toujours par celui de responsable de projet, que ce soit AES, CDV ou EDD.</a:t>
            </a:r>
            <a:br>
              <a:rPr lang="fr-BE" sz="1400" dirty="0">
                <a:solidFill>
                  <a:schemeClr val="accent1">
                    <a:lumMod val="50000"/>
                  </a:schemeClr>
                </a:solidFill>
              </a:rPr>
            </a:br>
            <a:r>
              <a:rPr lang="fr-BE" sz="1400" dirty="0">
                <a:solidFill>
                  <a:schemeClr val="accent1">
                    <a:lumMod val="50000"/>
                  </a:schemeClr>
                </a:solidFill>
              </a:rPr>
              <a:t>Les fonctions et tâches commencent à se morceler sur différents agents, suite à des congés de maternité.</a:t>
            </a:r>
          </a:p>
          <a:p>
            <a:pPr marL="45720" indent="0" algn="ctr">
              <a:buNone/>
            </a:pPr>
            <a:r>
              <a:rPr lang="fr-BE" sz="1400" dirty="0">
                <a:solidFill>
                  <a:schemeClr val="accent1">
                    <a:lumMod val="50000"/>
                  </a:schemeClr>
                </a:solidFill>
              </a:rPr>
              <a:t>C’est à cette période que le service jeunesse et que le Plan de Cohésion Sociale commence à se renforcer, notamment par la création d’une école de devoirs en 2010 et par la mise en place de tables en français langue étrangère.</a:t>
            </a:r>
          </a:p>
          <a:p>
            <a:pPr marL="45720" indent="0" algn="ctr">
              <a:buNone/>
            </a:pPr>
            <a:r>
              <a:rPr lang="fr-BE" sz="1400" dirty="0">
                <a:solidFill>
                  <a:schemeClr val="accent1">
                    <a:lumMod val="50000"/>
                  </a:schemeClr>
                </a:solidFill>
              </a:rPr>
              <a:t>Cette période est chahutée également par le départ impromptu de la personne responsable de service qui est remplacée au niveau du PCS mais pas automatiquement de la responsabilité du service.</a:t>
            </a:r>
            <a:br>
              <a:rPr lang="fr-BE" sz="1400" dirty="0">
                <a:solidFill>
                  <a:schemeClr val="accent1">
                    <a:lumMod val="50000"/>
                  </a:schemeClr>
                </a:solidFill>
              </a:rPr>
            </a:br>
            <a:r>
              <a:rPr lang="fr-BE" sz="1400" dirty="0">
                <a:solidFill>
                  <a:schemeClr val="accent1">
                    <a:lumMod val="50000"/>
                  </a:schemeClr>
                </a:solidFill>
              </a:rPr>
              <a:t>Les agents, notamment les différents responsables de projet en place, renforcent leur travail de collaboration:</a:t>
            </a:r>
          </a:p>
          <a:p>
            <a:pPr marL="45720" indent="0" algn="ctr">
              <a:buNone/>
            </a:pPr>
            <a:r>
              <a:rPr lang="fr-BE" sz="1400" dirty="0">
                <a:solidFill>
                  <a:schemeClr val="accent1">
                    <a:lumMod val="50000"/>
                  </a:schemeClr>
                </a:solidFill>
              </a:rPr>
              <a:t>-1 coordinateur PCS</a:t>
            </a:r>
            <a:br>
              <a:rPr lang="fr-BE" sz="1400" dirty="0">
                <a:solidFill>
                  <a:schemeClr val="accent1">
                    <a:lumMod val="50000"/>
                  </a:schemeClr>
                </a:solidFill>
              </a:rPr>
            </a:br>
            <a:r>
              <a:rPr lang="fr-BE" sz="1400" dirty="0">
                <a:solidFill>
                  <a:schemeClr val="accent1">
                    <a:lumMod val="50000"/>
                  </a:schemeClr>
                </a:solidFill>
              </a:rPr>
              <a:t>-1 ½ temps EDD</a:t>
            </a:r>
            <a:br>
              <a:rPr lang="fr-BE" sz="1400" dirty="0">
                <a:solidFill>
                  <a:schemeClr val="accent1">
                    <a:lumMod val="50000"/>
                  </a:schemeClr>
                </a:solidFill>
              </a:rPr>
            </a:br>
            <a:r>
              <a:rPr lang="fr-BE" sz="1400" dirty="0">
                <a:solidFill>
                  <a:schemeClr val="accent1">
                    <a:lumMod val="50000"/>
                  </a:schemeClr>
                </a:solidFill>
              </a:rPr>
              <a:t>-1 ½ temps CDV</a:t>
            </a:r>
            <a:br>
              <a:rPr lang="fr-BE" sz="1400" dirty="0">
                <a:solidFill>
                  <a:schemeClr val="accent1">
                    <a:lumMod val="50000"/>
                  </a:schemeClr>
                </a:solidFill>
              </a:rPr>
            </a:br>
            <a:r>
              <a:rPr lang="fr-BE" sz="1400" dirty="0">
                <a:solidFill>
                  <a:schemeClr val="accent1">
                    <a:lumMod val="50000"/>
                  </a:schemeClr>
                </a:solidFill>
              </a:rPr>
              <a:t>-1 C. ATL</a:t>
            </a:r>
            <a:br>
              <a:rPr lang="fr-BE" sz="1400" dirty="0">
                <a:solidFill>
                  <a:schemeClr val="accent1">
                    <a:lumMod val="50000"/>
                  </a:schemeClr>
                </a:solidFill>
              </a:rPr>
            </a:br>
            <a:r>
              <a:rPr lang="fr-BE" sz="1400" dirty="0">
                <a:solidFill>
                  <a:schemeClr val="accent1">
                    <a:lumMod val="50000"/>
                  </a:schemeClr>
                </a:solidFill>
              </a:rPr>
              <a:t>-1 régent FLE</a:t>
            </a:r>
            <a:br>
              <a:rPr lang="fr-BE" sz="1400" dirty="0">
                <a:solidFill>
                  <a:schemeClr val="accent1">
                    <a:lumMod val="50000"/>
                  </a:schemeClr>
                </a:solidFill>
              </a:rPr>
            </a:br>
            <a:r>
              <a:rPr lang="fr-BE" sz="1400" dirty="0">
                <a:solidFill>
                  <a:schemeClr val="accent1">
                    <a:lumMod val="50000"/>
                  </a:schemeClr>
                </a:solidFill>
              </a:rPr>
              <a:t>-1 responsable de projet AES</a:t>
            </a:r>
            <a:br>
              <a:rPr lang="fr-BE" sz="1400" dirty="0">
                <a:solidFill>
                  <a:schemeClr val="accent1">
                    <a:lumMod val="50000"/>
                  </a:schemeClr>
                </a:solidFill>
              </a:rPr>
            </a:br>
            <a:br>
              <a:rPr lang="fr-BE" sz="1400" dirty="0">
                <a:solidFill>
                  <a:schemeClr val="accent1">
                    <a:lumMod val="50000"/>
                  </a:schemeClr>
                </a:solidFill>
              </a:rPr>
            </a:br>
            <a:r>
              <a:rPr lang="fr-BE" sz="1400" dirty="0">
                <a:solidFill>
                  <a:schemeClr val="accent1">
                    <a:lumMod val="50000"/>
                  </a:schemeClr>
                </a:solidFill>
              </a:rPr>
              <a:t>Les actions principales sont poursuivies.</a:t>
            </a:r>
            <a:br>
              <a:rPr lang="fr-BE" sz="1400" dirty="0">
                <a:solidFill>
                  <a:schemeClr val="accent1">
                    <a:lumMod val="50000"/>
                  </a:schemeClr>
                </a:solidFill>
              </a:rPr>
            </a:br>
            <a:r>
              <a:rPr lang="fr-BE" sz="1400" dirty="0">
                <a:solidFill>
                  <a:schemeClr val="accent1">
                    <a:lumMod val="50000"/>
                  </a:schemeClr>
                </a:solidFill>
              </a:rPr>
              <a:t>Des AES communaux pour le mercredi se développent:</a:t>
            </a:r>
          </a:p>
          <a:p>
            <a:endParaRPr lang="fr-BE" sz="1400" dirty="0">
              <a:solidFill>
                <a:schemeClr val="tx1"/>
              </a:solidFill>
            </a:endParaRPr>
          </a:p>
          <a:p>
            <a:r>
              <a:rPr lang="fr-BE" sz="1400" dirty="0">
                <a:solidFill>
                  <a:schemeClr val="tx1"/>
                </a:solidFill>
              </a:rPr>
              <a:t> </a:t>
            </a:r>
            <a:endParaRPr lang="fr-BE" sz="2000" dirty="0">
              <a:solidFill>
                <a:schemeClr val="tx1"/>
              </a:solidFill>
            </a:endParaRPr>
          </a:p>
          <a:p>
            <a:endParaRPr lang="fr-BE" sz="1400" dirty="0"/>
          </a:p>
          <a:p>
            <a:endParaRPr lang="fr-BE" sz="1400" dirty="0"/>
          </a:p>
        </p:txBody>
      </p:sp>
      <p:sp>
        <p:nvSpPr>
          <p:cNvPr id="4" name="Rectangle 3"/>
          <p:cNvSpPr/>
          <p:nvPr/>
        </p:nvSpPr>
        <p:spPr>
          <a:xfrm>
            <a:off x="2798170" y="4889241"/>
            <a:ext cx="6096000" cy="1785104"/>
          </a:xfrm>
          <a:prstGeom prst="rect">
            <a:avLst/>
          </a:prstGeom>
        </p:spPr>
        <p:txBody>
          <a:bodyPr>
            <a:spAutoFit/>
          </a:bodyPr>
          <a:lstStyle/>
          <a:p>
            <a:pPr lvl="0" algn="ctr"/>
            <a:r>
              <a:rPr lang="fr-BE" sz="1400" b="1" dirty="0"/>
              <a:t>2011: agrément et subvention</a:t>
            </a:r>
          </a:p>
          <a:p>
            <a:pPr lvl="1" algn="ctr"/>
            <a:r>
              <a:rPr lang="fr-BE" sz="1100" dirty="0">
                <a:solidFill>
                  <a:schemeClr val="accent1">
                    <a:lumMod val="50000"/>
                  </a:schemeClr>
                </a:solidFill>
              </a:rPr>
              <a:t>Commune :</a:t>
            </a:r>
          </a:p>
          <a:p>
            <a:pPr lvl="1" algn="ctr"/>
            <a:r>
              <a:rPr lang="fr-BE" sz="1050" dirty="0" err="1"/>
              <a:t>Aprèm’actions</a:t>
            </a:r>
            <a:r>
              <a:rPr lang="fr-BE" sz="1050" dirty="0"/>
              <a:t>:</a:t>
            </a:r>
          </a:p>
          <a:p>
            <a:pPr lvl="2" algn="ctr"/>
            <a:r>
              <a:rPr lang="fr-BE" sz="1300" dirty="0"/>
              <a:t>Retrait d’agrément sur </a:t>
            </a:r>
            <a:r>
              <a:rPr lang="fr-BE" sz="1300" dirty="0" err="1"/>
              <a:t>Athus</a:t>
            </a:r>
            <a:br>
              <a:rPr lang="fr-BE" sz="1300" dirty="0"/>
            </a:br>
            <a:r>
              <a:rPr lang="fr-BE" sz="1300" dirty="0"/>
              <a:t>Nouvel agrément pour Rachecourt</a:t>
            </a:r>
          </a:p>
          <a:p>
            <a:pPr lvl="0" algn="ctr"/>
            <a:r>
              <a:rPr lang="fr-BE" sz="1400" b="1" dirty="0"/>
              <a:t>2013: agrément et subvention</a:t>
            </a:r>
          </a:p>
          <a:p>
            <a:pPr lvl="1" algn="ctr"/>
            <a:r>
              <a:rPr lang="fr-BE" sz="1100" dirty="0">
                <a:solidFill>
                  <a:schemeClr val="accent1">
                    <a:lumMod val="50000"/>
                  </a:schemeClr>
                </a:solidFill>
              </a:rPr>
              <a:t>Commune :</a:t>
            </a:r>
          </a:p>
          <a:p>
            <a:pPr lvl="1" algn="ctr"/>
            <a:r>
              <a:rPr lang="fr-BE" sz="1050" dirty="0" err="1"/>
              <a:t>Aprèm’actions</a:t>
            </a:r>
            <a:r>
              <a:rPr lang="fr-BE" sz="1050" dirty="0"/>
              <a:t>:</a:t>
            </a:r>
          </a:p>
          <a:p>
            <a:pPr lvl="2" algn="ctr"/>
            <a:r>
              <a:rPr lang="fr-BE" sz="1300" dirty="0"/>
              <a:t>Nouvel agrément pour Rachecourt</a:t>
            </a:r>
          </a:p>
        </p:txBody>
      </p:sp>
    </p:spTree>
    <p:extLst>
      <p:ext uri="{BB962C8B-B14F-4D97-AF65-F5344CB8AC3E}">
        <p14:creationId xmlns:p14="http://schemas.microsoft.com/office/powerpoint/2010/main" val="2423718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43000" y="401216"/>
            <a:ext cx="9872871" cy="811764"/>
          </a:xfrm>
        </p:spPr>
        <p:txBody>
          <a:bodyPr>
            <a:noAutofit/>
          </a:bodyPr>
          <a:lstStyle/>
          <a:p>
            <a:pPr marL="45720" indent="0" algn="ctr">
              <a:buNone/>
            </a:pPr>
            <a:r>
              <a:rPr lang="fr-BE" sz="2000" b="1" i="1" dirty="0">
                <a:solidFill>
                  <a:schemeClr val="accent1">
                    <a:lumMod val="50000"/>
                  </a:schemeClr>
                </a:solidFill>
              </a:rPr>
              <a:t>3</a:t>
            </a:r>
            <a:r>
              <a:rPr lang="fr-BE" sz="2000" b="1" i="1" baseline="30000" dirty="0">
                <a:solidFill>
                  <a:schemeClr val="accent1">
                    <a:lumMod val="50000"/>
                  </a:schemeClr>
                </a:solidFill>
              </a:rPr>
              <a:t>ème</a:t>
            </a:r>
            <a:r>
              <a:rPr lang="fr-BE" sz="2000" b="1" i="1" dirty="0">
                <a:solidFill>
                  <a:schemeClr val="accent1">
                    <a:lumMod val="50000"/>
                  </a:schemeClr>
                </a:solidFill>
              </a:rPr>
              <a:t> programme CLE 2015-2020</a:t>
            </a:r>
          </a:p>
          <a:p>
            <a:pPr marL="45720" indent="0" algn="ctr">
              <a:buNone/>
            </a:pPr>
            <a:r>
              <a:rPr lang="fr-BE" sz="1400" dirty="0">
                <a:solidFill>
                  <a:schemeClr val="accent1">
                    <a:lumMod val="50000"/>
                  </a:schemeClr>
                </a:solidFill>
              </a:rPr>
              <a:t>La fonction A.T.L. commence à se stabiliser.</a:t>
            </a:r>
          </a:p>
          <a:p>
            <a:pPr marL="45720" indent="0" algn="ctr">
              <a:buNone/>
            </a:pPr>
            <a:r>
              <a:rPr lang="fr-BE" sz="1400" dirty="0">
                <a:solidFill>
                  <a:schemeClr val="accent1">
                    <a:lumMod val="50000"/>
                  </a:schemeClr>
                </a:solidFill>
              </a:rPr>
              <a:t>L’agent qui occupe la fonction mi-temps A.T.L. est occupé par un autre mi-temps qui ne concerne pas la jeunesse, mais qui concerne le plan de Cohésion Sociale (tables FLE).</a:t>
            </a:r>
          </a:p>
          <a:p>
            <a:pPr marL="45720" indent="0" algn="ctr">
              <a:buNone/>
            </a:pPr>
            <a:r>
              <a:rPr lang="fr-BE" sz="1400" b="1" dirty="0">
                <a:solidFill>
                  <a:schemeClr val="accent1">
                    <a:lumMod val="50000"/>
                  </a:schemeClr>
                </a:solidFill>
              </a:rPr>
              <a:t>Le coordinateur ATL est totalement différencié du poste de responsable de projet pour les plaines de vacances et pour les accueils extrascolaires.</a:t>
            </a:r>
          </a:p>
          <a:p>
            <a:pPr marL="45720" indent="0" algn="ctr">
              <a:buNone/>
            </a:pPr>
            <a:r>
              <a:rPr lang="fr-BE" sz="1400" b="1" dirty="0">
                <a:solidFill>
                  <a:schemeClr val="accent1">
                    <a:lumMod val="50000"/>
                  </a:schemeClr>
                </a:solidFill>
              </a:rPr>
              <a:t>De nouveaux projets commencent à se dégager plus nettement dans le plan d’action annuel:</a:t>
            </a:r>
          </a:p>
          <a:p>
            <a:pPr algn="ctr"/>
            <a:r>
              <a:rPr lang="fr-BE" sz="1400" u="sng" dirty="0">
                <a:solidFill>
                  <a:schemeClr val="accent1">
                    <a:lumMod val="50000"/>
                  </a:schemeClr>
                </a:solidFill>
              </a:rPr>
              <a:t>L’accompagnement pédagogique </a:t>
            </a:r>
            <a:r>
              <a:rPr lang="fr-BE" sz="1400" dirty="0">
                <a:solidFill>
                  <a:schemeClr val="accent1">
                    <a:lumMod val="50000"/>
                  </a:schemeClr>
                </a:solidFill>
              </a:rPr>
              <a:t>des responsables de projet communaux et hors-communaux (mise à jour des projets d’accueil)</a:t>
            </a:r>
          </a:p>
          <a:p>
            <a:pPr algn="ctr"/>
            <a:r>
              <a:rPr lang="fr-BE" sz="1400" u="sng" dirty="0">
                <a:solidFill>
                  <a:schemeClr val="accent1">
                    <a:lumMod val="50000"/>
                  </a:schemeClr>
                </a:solidFill>
              </a:rPr>
              <a:t>L’acquisition de matériel pédagogique </a:t>
            </a:r>
            <a:r>
              <a:rPr lang="fr-BE" sz="1400" dirty="0">
                <a:solidFill>
                  <a:schemeClr val="accent1">
                    <a:lumMod val="50000"/>
                  </a:schemeClr>
                </a:solidFill>
              </a:rPr>
              <a:t>dans le cadre de la campagne ONE « langage » : jeux d’expression et de coopération à l’usage de tous les milieux d’accueil</a:t>
            </a:r>
          </a:p>
          <a:p>
            <a:pPr algn="ctr"/>
            <a:r>
              <a:rPr lang="fr-BE" sz="1400" u="sng" dirty="0">
                <a:solidFill>
                  <a:schemeClr val="accent1">
                    <a:lumMod val="50000"/>
                  </a:schemeClr>
                </a:solidFill>
              </a:rPr>
              <a:t>Prêt de lots de livres </a:t>
            </a:r>
            <a:r>
              <a:rPr lang="fr-BE" sz="1400" u="sng" dirty="0" err="1">
                <a:solidFill>
                  <a:schemeClr val="accent1">
                    <a:lumMod val="50000"/>
                  </a:schemeClr>
                </a:solidFill>
              </a:rPr>
              <a:t>thémathiques</a:t>
            </a:r>
            <a:r>
              <a:rPr lang="fr-BE" sz="1400" u="sng" dirty="0">
                <a:solidFill>
                  <a:schemeClr val="accent1">
                    <a:lumMod val="50000"/>
                  </a:schemeClr>
                </a:solidFill>
              </a:rPr>
              <a:t> </a:t>
            </a:r>
            <a:r>
              <a:rPr lang="fr-BE" sz="1400" dirty="0">
                <a:solidFill>
                  <a:schemeClr val="accent1">
                    <a:lumMod val="50000"/>
                  </a:schemeClr>
                </a:solidFill>
              </a:rPr>
              <a:t>avec activités à la clé (dons des bibliothèques communales) </a:t>
            </a:r>
          </a:p>
          <a:p>
            <a:pPr algn="ctr"/>
            <a:r>
              <a:rPr lang="fr-BE" sz="1400" u="sng" dirty="0">
                <a:solidFill>
                  <a:schemeClr val="accent1">
                    <a:lumMod val="50000"/>
                  </a:schemeClr>
                </a:solidFill>
              </a:rPr>
              <a:t>Renforcement de la mise en réseau </a:t>
            </a:r>
            <a:r>
              <a:rPr lang="fr-BE" sz="1400" dirty="0">
                <a:solidFill>
                  <a:schemeClr val="accent1">
                    <a:lumMod val="50000"/>
                  </a:schemeClr>
                </a:solidFill>
              </a:rPr>
              <a:t>(bibliothèques, centre culturel, …)</a:t>
            </a:r>
          </a:p>
          <a:p>
            <a:pPr algn="ctr"/>
            <a:r>
              <a:rPr lang="fr-BE" sz="1400" u="sng" dirty="0">
                <a:solidFill>
                  <a:schemeClr val="accent1">
                    <a:lumMod val="50000"/>
                  </a:schemeClr>
                </a:solidFill>
              </a:rPr>
              <a:t>Recherche de pistes pour développer la qualité </a:t>
            </a:r>
            <a:r>
              <a:rPr lang="fr-BE" sz="1400" dirty="0">
                <a:solidFill>
                  <a:schemeClr val="accent1">
                    <a:lumMod val="50000"/>
                  </a:schemeClr>
                </a:solidFill>
              </a:rPr>
              <a:t>(exemple: la boîte à jouer qui va enfin voir le jour par chez nous), recherche d’organismes partenaires provinciales (AIVE, CRIE, AWIPH, …) pour acquérir du matériel, …</a:t>
            </a:r>
          </a:p>
          <a:p>
            <a:pPr algn="ctr"/>
            <a:r>
              <a:rPr lang="fr-BE" sz="1400" dirty="0">
                <a:solidFill>
                  <a:schemeClr val="accent1">
                    <a:lumMod val="50000"/>
                  </a:schemeClr>
                </a:solidFill>
              </a:rPr>
              <a:t>Renforcement des objectifs de qualité d’accueil quant à </a:t>
            </a:r>
            <a:r>
              <a:rPr lang="fr-BE" sz="1400" u="sng" dirty="0">
                <a:solidFill>
                  <a:schemeClr val="accent1">
                    <a:lumMod val="50000"/>
                  </a:schemeClr>
                </a:solidFill>
              </a:rPr>
              <a:t>l’inclusion </a:t>
            </a:r>
            <a:r>
              <a:rPr lang="fr-BE" sz="1400" dirty="0">
                <a:solidFill>
                  <a:schemeClr val="accent1">
                    <a:lumMod val="50000"/>
                  </a:schemeClr>
                </a:solidFill>
              </a:rPr>
              <a:t>via les organismes de formation</a:t>
            </a:r>
          </a:p>
          <a:p>
            <a:pPr algn="ctr"/>
            <a:r>
              <a:rPr lang="fr-BE" sz="1400" dirty="0">
                <a:solidFill>
                  <a:schemeClr val="accent1">
                    <a:lumMod val="50000"/>
                  </a:schemeClr>
                </a:solidFill>
              </a:rPr>
              <a:t>Mise en place du </a:t>
            </a:r>
            <a:r>
              <a:rPr lang="fr-BE" sz="1400" u="sng" dirty="0">
                <a:solidFill>
                  <a:schemeClr val="accent1">
                    <a:lumMod val="50000"/>
                  </a:schemeClr>
                </a:solidFill>
              </a:rPr>
              <a:t>Conseil Communal des Enfants</a:t>
            </a:r>
          </a:p>
          <a:p>
            <a:pPr algn="ctr"/>
            <a:r>
              <a:rPr lang="fr-BE" sz="1400" dirty="0">
                <a:solidFill>
                  <a:schemeClr val="accent1">
                    <a:lumMod val="50000"/>
                  </a:schemeClr>
                </a:solidFill>
              </a:rPr>
              <a:t>Amélioration de la </a:t>
            </a:r>
            <a:r>
              <a:rPr lang="fr-BE" sz="1400" u="sng" dirty="0">
                <a:solidFill>
                  <a:schemeClr val="accent1">
                    <a:lumMod val="50000"/>
                  </a:schemeClr>
                </a:solidFill>
              </a:rPr>
              <a:t>visibilité de l’A.T.L</a:t>
            </a:r>
            <a:r>
              <a:rPr lang="fr-BE" sz="1400" dirty="0">
                <a:solidFill>
                  <a:schemeClr val="accent1">
                    <a:lumMod val="50000"/>
                  </a:schemeClr>
                </a:solidFill>
              </a:rPr>
              <a:t>. (flyers explicatif, création logo, création page FACEBOOK)</a:t>
            </a:r>
          </a:p>
          <a:p>
            <a:pPr algn="ctr"/>
            <a:r>
              <a:rPr lang="fr-BE" sz="1400" dirty="0">
                <a:solidFill>
                  <a:schemeClr val="accent1">
                    <a:lumMod val="50000"/>
                  </a:schemeClr>
                </a:solidFill>
              </a:rPr>
              <a:t>Renforcement de l’accueil par </a:t>
            </a:r>
            <a:r>
              <a:rPr lang="fr-BE" sz="1400" u="sng" dirty="0">
                <a:solidFill>
                  <a:schemeClr val="accent1">
                    <a:lumMod val="50000"/>
                  </a:schemeClr>
                </a:solidFill>
              </a:rPr>
              <a:t>les stages de petites vacances </a:t>
            </a:r>
            <a:r>
              <a:rPr lang="fr-BE" sz="1400" dirty="0">
                <a:solidFill>
                  <a:schemeClr val="accent1">
                    <a:lumMod val="50000"/>
                  </a:schemeClr>
                </a:solidFill>
              </a:rPr>
              <a:t>l’accueil lors des </a:t>
            </a:r>
            <a:r>
              <a:rPr lang="fr-BE" sz="1400" u="sng" dirty="0">
                <a:solidFill>
                  <a:schemeClr val="accent1">
                    <a:lumMod val="50000"/>
                  </a:schemeClr>
                </a:solidFill>
              </a:rPr>
              <a:t>journées pédagogiques </a:t>
            </a:r>
            <a:r>
              <a:rPr lang="fr-BE" sz="1400" dirty="0">
                <a:solidFill>
                  <a:schemeClr val="accent1">
                    <a:lumMod val="50000"/>
                  </a:schemeClr>
                </a:solidFill>
              </a:rPr>
              <a:t>dans le réseau communal.</a:t>
            </a:r>
          </a:p>
          <a:p>
            <a:pPr marL="45720" indent="0" algn="ctr">
              <a:buNone/>
            </a:pPr>
            <a:br>
              <a:rPr lang="fr-BE" sz="1400" dirty="0">
                <a:solidFill>
                  <a:schemeClr val="accent1">
                    <a:lumMod val="50000"/>
                  </a:schemeClr>
                </a:solidFill>
              </a:rPr>
            </a:br>
            <a:endParaRPr lang="fr-BE" sz="1400" dirty="0">
              <a:solidFill>
                <a:schemeClr val="accent1">
                  <a:lumMod val="50000"/>
                </a:schemeClr>
              </a:solidFill>
            </a:endParaRPr>
          </a:p>
          <a:p>
            <a:r>
              <a:rPr lang="fr-BE" sz="1400" dirty="0">
                <a:solidFill>
                  <a:schemeClr val="tx1"/>
                </a:solidFill>
              </a:rPr>
              <a:t> </a:t>
            </a:r>
            <a:endParaRPr lang="fr-BE" sz="2000" dirty="0">
              <a:solidFill>
                <a:schemeClr val="tx1"/>
              </a:solidFill>
            </a:endParaRPr>
          </a:p>
          <a:p>
            <a:endParaRPr lang="fr-BE" sz="1400" dirty="0"/>
          </a:p>
          <a:p>
            <a:endParaRPr lang="fr-BE" sz="1400" dirty="0"/>
          </a:p>
        </p:txBody>
      </p:sp>
    </p:spTree>
    <p:extLst>
      <p:ext uri="{BB962C8B-B14F-4D97-AF65-F5344CB8AC3E}">
        <p14:creationId xmlns:p14="http://schemas.microsoft.com/office/powerpoint/2010/main" val="327429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5677" y="1035697"/>
            <a:ext cx="9872871" cy="3377683"/>
          </a:xfrm>
        </p:spPr>
        <p:txBody>
          <a:bodyPr>
            <a:noAutofit/>
          </a:bodyPr>
          <a:lstStyle/>
          <a:p>
            <a:pPr marL="45720" indent="0" algn="ctr">
              <a:buNone/>
            </a:pPr>
            <a:r>
              <a:rPr lang="fr-BE" sz="2000" b="1" i="1" dirty="0">
                <a:solidFill>
                  <a:schemeClr val="accent1">
                    <a:lumMod val="50000"/>
                  </a:schemeClr>
                </a:solidFill>
              </a:rPr>
              <a:t>4</a:t>
            </a:r>
            <a:r>
              <a:rPr lang="fr-BE" sz="2000" b="1" i="1" baseline="30000" dirty="0">
                <a:solidFill>
                  <a:schemeClr val="accent1">
                    <a:lumMod val="50000"/>
                  </a:schemeClr>
                </a:solidFill>
              </a:rPr>
              <a:t>ème</a:t>
            </a:r>
            <a:r>
              <a:rPr lang="fr-BE" sz="2000" b="1" i="1" dirty="0">
                <a:solidFill>
                  <a:schemeClr val="accent1">
                    <a:lumMod val="50000"/>
                  </a:schemeClr>
                </a:solidFill>
              </a:rPr>
              <a:t> programme CLE 2020-2025</a:t>
            </a:r>
          </a:p>
          <a:p>
            <a:pPr marL="45720" indent="0" algn="ctr">
              <a:buNone/>
            </a:pPr>
            <a:r>
              <a:rPr lang="fr-BE" sz="1400" dirty="0">
                <a:solidFill>
                  <a:schemeClr val="accent1">
                    <a:lumMod val="50000"/>
                  </a:schemeClr>
                </a:solidFill>
              </a:rPr>
              <a:t>Changement d’agent en cours de création du renouvellement de programme CLE.</a:t>
            </a:r>
          </a:p>
          <a:p>
            <a:pPr marL="45720" indent="0" algn="ctr">
              <a:buNone/>
            </a:pPr>
            <a:r>
              <a:rPr lang="fr-BE" sz="1400" dirty="0">
                <a:solidFill>
                  <a:schemeClr val="accent1">
                    <a:lumMod val="50000"/>
                  </a:schemeClr>
                </a:solidFill>
              </a:rPr>
              <a:t>La transition se fait de façon plus cohérente, car un relais a pu être organisé à l’avance.</a:t>
            </a:r>
          </a:p>
          <a:p>
            <a:pPr marL="45720" indent="0" algn="ctr">
              <a:buNone/>
            </a:pPr>
            <a:r>
              <a:rPr lang="fr-BE" sz="1400" dirty="0">
                <a:solidFill>
                  <a:schemeClr val="accent1">
                    <a:lumMod val="50000"/>
                  </a:schemeClr>
                </a:solidFill>
              </a:rPr>
              <a:t>Le coordinateur ATL est à nouveau différencié du poste de responsable de projet  CDV, AES et EDD, puisqu’il n’occupe qu’un seul et unique mi-temps.</a:t>
            </a:r>
          </a:p>
          <a:p>
            <a:pPr marL="45720" indent="0" algn="ctr">
              <a:buNone/>
            </a:pPr>
            <a:r>
              <a:rPr lang="fr-BE" sz="1400" dirty="0">
                <a:solidFill>
                  <a:schemeClr val="accent1">
                    <a:lumMod val="50000"/>
                  </a:schemeClr>
                </a:solidFill>
              </a:rPr>
              <a:t>Le plan d’action s’intensifie et le réseau de partenariat s’étoffe au sens large.</a:t>
            </a:r>
          </a:p>
          <a:p>
            <a:pPr marL="45720" indent="0" algn="ctr">
              <a:buNone/>
            </a:pPr>
            <a:r>
              <a:rPr lang="fr-BE" sz="1400" dirty="0">
                <a:solidFill>
                  <a:schemeClr val="accent1">
                    <a:lumMod val="50000"/>
                  </a:schemeClr>
                </a:solidFill>
              </a:rPr>
              <a:t>Les nouveaux objectifs principaux consiste à tisser/renforcer le lien avec:</a:t>
            </a:r>
          </a:p>
          <a:p>
            <a:pPr algn="ctr"/>
            <a:r>
              <a:rPr lang="fr-BE" sz="1400" dirty="0">
                <a:solidFill>
                  <a:schemeClr val="accent1">
                    <a:lumMod val="50000"/>
                  </a:schemeClr>
                </a:solidFill>
              </a:rPr>
              <a:t>les associations culturelles et sportives,</a:t>
            </a:r>
          </a:p>
          <a:p>
            <a:pPr algn="ctr"/>
            <a:r>
              <a:rPr lang="fr-BE" sz="1400" dirty="0">
                <a:solidFill>
                  <a:schemeClr val="accent1">
                    <a:lumMod val="50000"/>
                  </a:schemeClr>
                </a:solidFill>
              </a:rPr>
              <a:t>les accueillantes extrascolaires tous réseaux confondus,</a:t>
            </a:r>
          </a:p>
          <a:p>
            <a:pPr algn="ctr"/>
            <a:r>
              <a:rPr lang="fr-BE" sz="1400" dirty="0">
                <a:solidFill>
                  <a:schemeClr val="accent1">
                    <a:lumMod val="50000"/>
                  </a:schemeClr>
                </a:solidFill>
              </a:rPr>
              <a:t> les différents responsables de milieu d’accueil, notamment à l’occasion de la réforme scolaire.</a:t>
            </a:r>
          </a:p>
          <a:p>
            <a:pPr marL="45720" indent="0" algn="ctr">
              <a:buNone/>
            </a:pPr>
            <a:r>
              <a:rPr lang="fr-BE" sz="1400" dirty="0">
                <a:solidFill>
                  <a:schemeClr val="accent1">
                    <a:lumMod val="50000"/>
                  </a:schemeClr>
                </a:solidFill>
              </a:rPr>
              <a:t>Une plateforme jeunesse a d’ailleurs revu le jour. Elle rassemble les différents responsables de projets concernant les vacances ou à la demande.</a:t>
            </a:r>
          </a:p>
          <a:p>
            <a:pPr marL="45720" indent="0" algn="ctr">
              <a:buNone/>
            </a:pPr>
            <a:r>
              <a:rPr lang="fr-BE" sz="1400" dirty="0">
                <a:solidFill>
                  <a:schemeClr val="accent1">
                    <a:lumMod val="50000"/>
                  </a:schemeClr>
                </a:solidFill>
              </a:rPr>
              <a:t>On remarque donc clairement que la fonction de C. ATL se détache bien d’une fonction responsable de projet communal.</a:t>
            </a:r>
            <a:endParaRPr lang="fr-BE" sz="2000" dirty="0">
              <a:solidFill>
                <a:schemeClr val="tx1"/>
              </a:solidFill>
            </a:endParaRPr>
          </a:p>
        </p:txBody>
      </p:sp>
    </p:spTree>
    <p:extLst>
      <p:ext uri="{BB962C8B-B14F-4D97-AF65-F5344CB8AC3E}">
        <p14:creationId xmlns:p14="http://schemas.microsoft.com/office/powerpoint/2010/main" val="380265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0351" y="223935"/>
            <a:ext cx="9875520" cy="541175"/>
          </a:xfrm>
        </p:spPr>
        <p:txBody>
          <a:bodyPr>
            <a:noAutofit/>
          </a:bodyPr>
          <a:lstStyle/>
          <a:p>
            <a:pPr algn="ctr"/>
            <a:r>
              <a:rPr lang="fr-BE" sz="2800" dirty="0">
                <a:solidFill>
                  <a:schemeClr val="accent1">
                    <a:lumMod val="75000"/>
                  </a:schemeClr>
                </a:solidFill>
              </a:rPr>
              <a:t>Avantages</a:t>
            </a:r>
          </a:p>
        </p:txBody>
      </p:sp>
      <p:sp>
        <p:nvSpPr>
          <p:cNvPr id="3" name="Espace réservé du contenu 2"/>
          <p:cNvSpPr>
            <a:spLocks noGrp="1"/>
          </p:cNvSpPr>
          <p:nvPr>
            <p:ph idx="1"/>
          </p:nvPr>
        </p:nvSpPr>
        <p:spPr>
          <a:xfrm>
            <a:off x="1140351" y="1903445"/>
            <a:ext cx="9872871" cy="4472473"/>
          </a:xfrm>
        </p:spPr>
        <p:txBody>
          <a:bodyPr>
            <a:normAutofit fontScale="77500" lnSpcReduction="20000"/>
          </a:bodyPr>
          <a:lstStyle/>
          <a:p>
            <a:r>
              <a:rPr lang="fr-BE" dirty="0">
                <a:solidFill>
                  <a:schemeClr val="accent1">
                    <a:lumMod val="75000"/>
                  </a:schemeClr>
                </a:solidFill>
              </a:rPr>
              <a:t>Au niveau coordination ATL</a:t>
            </a:r>
          </a:p>
          <a:p>
            <a:pPr lvl="1"/>
            <a:r>
              <a:rPr lang="fr-BE" dirty="0">
                <a:solidFill>
                  <a:schemeClr val="accent1">
                    <a:lumMod val="75000"/>
                  </a:schemeClr>
                </a:solidFill>
              </a:rPr>
              <a:t>L’agent qui occupe la fonction de C. ATL actuellement a occupé les fonctions de responsable de projet en EDD, CDV et AES, ce qui facilite la bonne connaissances des réalités de terrain et des décrets en la matière.</a:t>
            </a:r>
            <a:br>
              <a:rPr lang="fr-BE" dirty="0">
                <a:solidFill>
                  <a:schemeClr val="accent1">
                    <a:lumMod val="75000"/>
                  </a:schemeClr>
                </a:solidFill>
              </a:rPr>
            </a:br>
            <a:endParaRPr lang="fr-BE" dirty="0">
              <a:solidFill>
                <a:schemeClr val="accent1">
                  <a:lumMod val="75000"/>
                </a:schemeClr>
              </a:solidFill>
            </a:endParaRPr>
          </a:p>
          <a:p>
            <a:pPr lvl="1"/>
            <a:r>
              <a:rPr lang="fr-BE" dirty="0">
                <a:solidFill>
                  <a:schemeClr val="accent1">
                    <a:lumMod val="75000"/>
                  </a:schemeClr>
                </a:solidFill>
              </a:rPr>
              <a:t>Possibilité d’intensifier le travail de coordination au niveau des :</a:t>
            </a:r>
          </a:p>
          <a:p>
            <a:pPr lvl="2"/>
            <a:r>
              <a:rPr lang="fr-BE" dirty="0">
                <a:solidFill>
                  <a:schemeClr val="accent1">
                    <a:lumMod val="75000"/>
                  </a:schemeClr>
                </a:solidFill>
              </a:rPr>
              <a:t>Responsables de projet hors-commune</a:t>
            </a:r>
          </a:p>
          <a:p>
            <a:pPr lvl="3"/>
            <a:r>
              <a:rPr lang="fr-BE" sz="1800" dirty="0">
                <a:solidFill>
                  <a:schemeClr val="accent1">
                    <a:lumMod val="75000"/>
                  </a:schemeClr>
                </a:solidFill>
              </a:rPr>
              <a:t>Répondre de manière plus pointue au besoin de formation</a:t>
            </a:r>
          </a:p>
          <a:p>
            <a:pPr lvl="3"/>
            <a:r>
              <a:rPr lang="fr-BE" sz="1800" dirty="0">
                <a:solidFill>
                  <a:schemeClr val="accent1">
                    <a:lumMod val="75000"/>
                  </a:schemeClr>
                </a:solidFill>
              </a:rPr>
              <a:t>Accueillir les nouveaux responsables de projets dans leur nouvelle fonction concernant le décret ATL</a:t>
            </a:r>
            <a:br>
              <a:rPr lang="fr-BE" sz="1800" dirty="0">
                <a:solidFill>
                  <a:schemeClr val="accent1">
                    <a:lumMod val="75000"/>
                  </a:schemeClr>
                </a:solidFill>
              </a:rPr>
            </a:br>
            <a:endParaRPr lang="fr-BE" sz="1800" dirty="0">
              <a:solidFill>
                <a:schemeClr val="accent1">
                  <a:lumMod val="75000"/>
                </a:schemeClr>
              </a:solidFill>
            </a:endParaRPr>
          </a:p>
          <a:p>
            <a:pPr lvl="2"/>
            <a:r>
              <a:rPr lang="fr-BE" dirty="0">
                <a:solidFill>
                  <a:schemeClr val="accent1">
                    <a:lumMod val="75000"/>
                  </a:schemeClr>
                </a:solidFill>
              </a:rPr>
              <a:t>Associations culturelles et sportives</a:t>
            </a:r>
          </a:p>
          <a:p>
            <a:pPr lvl="3"/>
            <a:r>
              <a:rPr lang="fr-BE" sz="1800" dirty="0">
                <a:solidFill>
                  <a:schemeClr val="accent1">
                    <a:lumMod val="75000"/>
                  </a:schemeClr>
                </a:solidFill>
              </a:rPr>
              <a:t>Connaître les activités proposées</a:t>
            </a:r>
          </a:p>
          <a:p>
            <a:pPr lvl="3"/>
            <a:r>
              <a:rPr lang="fr-BE" sz="1800" dirty="0">
                <a:solidFill>
                  <a:schemeClr val="accent1">
                    <a:lumMod val="75000"/>
                  </a:schemeClr>
                </a:solidFill>
              </a:rPr>
              <a:t>Informer sur le rôle de la coordination ATL</a:t>
            </a:r>
          </a:p>
          <a:p>
            <a:pPr lvl="3"/>
            <a:r>
              <a:rPr lang="fr-BE" sz="1800" dirty="0">
                <a:solidFill>
                  <a:schemeClr val="accent1">
                    <a:lumMod val="75000"/>
                  </a:schemeClr>
                </a:solidFill>
              </a:rPr>
              <a:t>Mieux informer les parents sur les activités ATL de la commune</a:t>
            </a:r>
          </a:p>
          <a:p>
            <a:pPr lvl="3"/>
            <a:r>
              <a:rPr lang="fr-BE" sz="1800" dirty="0">
                <a:solidFill>
                  <a:schemeClr val="accent1">
                    <a:lumMod val="75000"/>
                  </a:schemeClr>
                </a:solidFill>
              </a:rPr>
              <a:t>Intensifier les partenariats</a:t>
            </a:r>
          </a:p>
          <a:p>
            <a:pPr lvl="1"/>
            <a:endParaRPr lang="fr-BE" sz="1800" dirty="0">
              <a:solidFill>
                <a:schemeClr val="accent1">
                  <a:lumMod val="75000"/>
                </a:schemeClr>
              </a:solidFill>
            </a:endParaRPr>
          </a:p>
          <a:p>
            <a:pPr lvl="2"/>
            <a:r>
              <a:rPr lang="fr-BE" dirty="0">
                <a:solidFill>
                  <a:schemeClr val="accent1">
                    <a:lumMod val="75000"/>
                  </a:schemeClr>
                </a:solidFill>
              </a:rPr>
              <a:t>Intensifier la recherche de pistes, d’outils et de partenaires de qualité</a:t>
            </a:r>
          </a:p>
          <a:p>
            <a:pPr lvl="3"/>
            <a:r>
              <a:rPr lang="fr-BE" sz="1800" dirty="0">
                <a:solidFill>
                  <a:schemeClr val="accent1">
                    <a:lumMod val="75000"/>
                  </a:schemeClr>
                </a:solidFill>
              </a:rPr>
              <a:t>Via les outils ONE, Internet, les pages FB, les rencontres et réunion inter-ATL, …</a:t>
            </a:r>
            <a:br>
              <a:rPr lang="fr-BE" sz="1800" dirty="0">
                <a:solidFill>
                  <a:schemeClr val="accent1">
                    <a:lumMod val="75000"/>
                  </a:schemeClr>
                </a:solidFill>
              </a:rPr>
            </a:br>
            <a:endParaRPr lang="fr-BE" sz="1800" dirty="0">
              <a:solidFill>
                <a:schemeClr val="accent1">
                  <a:lumMod val="75000"/>
                </a:schemeClr>
              </a:solidFill>
            </a:endParaRPr>
          </a:p>
          <a:p>
            <a:pPr lvl="2"/>
            <a:r>
              <a:rPr lang="fr-BE" dirty="0">
                <a:solidFill>
                  <a:schemeClr val="accent1">
                    <a:lumMod val="75000"/>
                  </a:schemeClr>
                </a:solidFill>
              </a:rPr>
              <a:t>Favoriser la participation à des projets annexes:</a:t>
            </a:r>
          </a:p>
          <a:p>
            <a:pPr lvl="3"/>
            <a:r>
              <a:rPr lang="fr-BE" sz="1800" dirty="0">
                <a:solidFill>
                  <a:schemeClr val="accent1">
                    <a:lumMod val="75000"/>
                  </a:schemeClr>
                </a:solidFill>
              </a:rPr>
              <a:t>réunions de travail ONE/ATL</a:t>
            </a:r>
          </a:p>
        </p:txBody>
      </p:sp>
      <p:sp>
        <p:nvSpPr>
          <p:cNvPr id="4" name="Espace réservé du contenu 2"/>
          <p:cNvSpPr txBox="1">
            <a:spLocks/>
          </p:cNvSpPr>
          <p:nvPr/>
        </p:nvSpPr>
        <p:spPr>
          <a:xfrm>
            <a:off x="1264759" y="765110"/>
            <a:ext cx="9872871" cy="1031033"/>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r>
              <a:rPr lang="fr-BE" sz="1900" dirty="0">
                <a:solidFill>
                  <a:schemeClr val="accent1">
                    <a:lumMod val="75000"/>
                  </a:schemeClr>
                </a:solidFill>
              </a:rPr>
              <a:t>Au niveau du service</a:t>
            </a:r>
          </a:p>
          <a:p>
            <a:pPr lvl="1"/>
            <a:r>
              <a:rPr lang="fr-BE" sz="1600" dirty="0">
                <a:solidFill>
                  <a:schemeClr val="accent1">
                    <a:lumMod val="75000"/>
                  </a:schemeClr>
                </a:solidFill>
              </a:rPr>
              <a:t>Les changements de responsables de projet en interne permettent de comprendre la réalité et les impératifs des autres collègues au niveau AES, EDD et CDV.</a:t>
            </a:r>
          </a:p>
        </p:txBody>
      </p:sp>
    </p:spTree>
    <p:extLst>
      <p:ext uri="{BB962C8B-B14F-4D97-AF65-F5344CB8AC3E}">
        <p14:creationId xmlns:p14="http://schemas.microsoft.com/office/powerpoint/2010/main" val="1361581493"/>
      </p:ext>
    </p:extLst>
  </p:cSld>
  <p:clrMapOvr>
    <a:masterClrMapping/>
  </p:clrMapOvr>
</p:sld>
</file>

<file path=ppt/theme/theme1.xml><?xml version="1.0" encoding="utf-8"?>
<a:theme xmlns:a="http://schemas.openxmlformats.org/drawingml/2006/main" name="Base">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Office_30104435_TF33828058.potx" id="{06A4CB0E-2801-4FBC-9DC3-5EFB9C65F169}" vid="{A78F1CF5-CB69-4F34-B846-1B32D32E8AE8}"/>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0" ma:contentTypeDescription="Create a new document." ma:contentTypeScope="" ma:versionID="e39e7e9e36de66d473ce04bb4ab2dbb8">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9dc5994665da46609c24125788630d8"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86D1C34-E5C8-4E3C-9110-4CAD839A80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9D155B8-CF3B-40B2-A199-B2D809AA5FF7}">
  <ds:schemaRefs>
    <ds:schemaRef ds:uri="http://purl.org/dc/elements/1.1/"/>
    <ds:schemaRef ds:uri="http://schemas.microsoft.com/office/2006/metadata/properties"/>
    <ds:schemaRef ds:uri="http://purl.org/dc/terms/"/>
    <ds:schemaRef ds:uri="http://schemas.openxmlformats.org/package/2006/metadata/core-properties"/>
    <ds:schemaRef ds:uri="16c05727-aa75-4e4a-9b5f-8a80a1165891"/>
    <ds:schemaRef ds:uri="http://schemas.microsoft.com/office/2006/documentManagement/types"/>
    <ds:schemaRef ds:uri="http://schemas.microsoft.com/office/infopath/2007/PartnerControls"/>
    <ds:schemaRef ds:uri="71af3243-3dd4-4a8d-8c0d-dd76da1f02a5"/>
    <ds:schemaRef ds:uri="http://www.w3.org/XML/1998/namespace"/>
    <ds:schemaRef ds:uri="http://purl.org/dc/dcmitype/"/>
  </ds:schemaRefs>
</ds:datastoreItem>
</file>

<file path=customXml/itemProps3.xml><?xml version="1.0" encoding="utf-8"?>
<ds:datastoreItem xmlns:ds="http://schemas.openxmlformats.org/officeDocument/2006/customXml" ds:itemID="{B1E9C3DF-B2B9-4914-B6CE-846E16DA57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Organigramme de l’équipe</Template>
  <TotalTime>0</TotalTime>
  <Words>2317</Words>
  <Application>Microsoft Office PowerPoint</Application>
  <PresentationFormat>Grand écran</PresentationFormat>
  <Paragraphs>157</Paragraphs>
  <Slides>11</Slides>
  <Notes>3</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11</vt:i4>
      </vt:variant>
    </vt:vector>
  </HeadingPairs>
  <TitlesOfParts>
    <vt:vector size="14" baseType="lpstr">
      <vt:lpstr>Calibri</vt:lpstr>
      <vt:lpstr>Corbel</vt:lpstr>
      <vt:lpstr>Base</vt:lpstr>
      <vt:lpstr>Après-midi d'étude: responsables de projet d'accueil extrascolaire</vt:lpstr>
      <vt:lpstr>Missions spécifiques du coordinateur ATL en commune d’Aubange Convention ONE</vt:lpstr>
      <vt:lpstr>Service jeunesse et Plan de Cohésion Sociale</vt:lpstr>
      <vt:lpstr>Service jeunesse</vt:lpstr>
      <vt:lpstr>Historique de fonction de la coordination A.T.L. sur la Ville d’Aubange</vt:lpstr>
      <vt:lpstr>Présentation PowerPoint</vt:lpstr>
      <vt:lpstr>Présentation PowerPoint</vt:lpstr>
      <vt:lpstr>Présentation PowerPoint</vt:lpstr>
      <vt:lpstr>Avantages</vt:lpstr>
      <vt:lpstr>Points d’attention</vt:lpstr>
      <vt:lpstr>Les responsables de projets hors-commune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2022-11-24T10:27:39Z</dcterms:created>
  <dcterms:modified xsi:type="dcterms:W3CDTF">2022-12-09T09:23:00Z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