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8" r:id="rId2"/>
  </p:sldMasterIdLst>
  <p:notesMasterIdLst>
    <p:notesMasterId r:id="rId35"/>
  </p:notesMasterIdLst>
  <p:sldIdLst>
    <p:sldId id="299" r:id="rId3"/>
    <p:sldId id="384" r:id="rId4"/>
    <p:sldId id="360" r:id="rId5"/>
    <p:sldId id="380" r:id="rId6"/>
    <p:sldId id="361" r:id="rId7"/>
    <p:sldId id="363" r:id="rId8"/>
    <p:sldId id="365" r:id="rId9"/>
    <p:sldId id="397" r:id="rId10"/>
    <p:sldId id="381" r:id="rId11"/>
    <p:sldId id="382" r:id="rId12"/>
    <p:sldId id="392" r:id="rId13"/>
    <p:sldId id="387" r:id="rId14"/>
    <p:sldId id="393" r:id="rId15"/>
    <p:sldId id="385" r:id="rId16"/>
    <p:sldId id="340" r:id="rId17"/>
    <p:sldId id="306" r:id="rId18"/>
    <p:sldId id="370" r:id="rId19"/>
    <p:sldId id="371" r:id="rId20"/>
    <p:sldId id="372" r:id="rId21"/>
    <p:sldId id="374" r:id="rId22"/>
    <p:sldId id="347" r:id="rId23"/>
    <p:sldId id="394" r:id="rId24"/>
    <p:sldId id="350" r:id="rId25"/>
    <p:sldId id="352" r:id="rId26"/>
    <p:sldId id="398" r:id="rId27"/>
    <p:sldId id="399" r:id="rId28"/>
    <p:sldId id="400" r:id="rId29"/>
    <p:sldId id="375" r:id="rId30"/>
    <p:sldId id="377" r:id="rId31"/>
    <p:sldId id="378" r:id="rId32"/>
    <p:sldId id="395" r:id="rId33"/>
    <p:sldId id="396" r:id="rId3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74849" autoAdjust="0"/>
  </p:normalViewPr>
  <p:slideViewPr>
    <p:cSldViewPr>
      <p:cViewPr>
        <p:scale>
          <a:sx n="66" d="100"/>
          <a:sy n="66" d="100"/>
        </p:scale>
        <p:origin x="-1272" y="24"/>
      </p:cViewPr>
      <p:guideLst>
        <p:guide orient="horz" pos="2160"/>
        <p:guide pos="2880"/>
      </p:guideLst>
    </p:cSldViewPr>
  </p:slideViewPr>
  <p:notesTextViewPr>
    <p:cViewPr>
      <p:scale>
        <a:sx n="1" d="1"/>
        <a:sy n="1" d="1"/>
      </p:scale>
      <p:origin x="0" y="0"/>
    </p:cViewPr>
  </p:notesTextViewPr>
  <p:sorterViewPr>
    <p:cViewPr>
      <p:scale>
        <a:sx n="100" d="100"/>
        <a:sy n="100" d="100"/>
      </p:scale>
      <p:origin x="0" y="96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8B7A8-FDF6-4718-93CC-A8FF9D8F0566}" type="datetimeFigureOut">
              <a:rPr lang="fr-BE" smtClean="0"/>
              <a:t>26/03/2018</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49B57A-73EF-4653-81D4-D872B3A95B93}" type="slidenum">
              <a:rPr lang="fr-BE" smtClean="0"/>
              <a:t>‹N°›</a:t>
            </a:fld>
            <a:endParaRPr lang="fr-BE"/>
          </a:p>
        </p:txBody>
      </p:sp>
    </p:spTree>
    <p:extLst>
      <p:ext uri="{BB962C8B-B14F-4D97-AF65-F5344CB8AC3E}">
        <p14:creationId xmlns:p14="http://schemas.microsoft.com/office/powerpoint/2010/main" val="1405554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one.be/professionnels/inclusion-et-handicap/dispositif-et-malles-inclusio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a:ln/>
        </p:spPr>
      </p:sp>
      <p:sp>
        <p:nvSpPr>
          <p:cNvPr id="3277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ltLang="fr-FR" dirty="0" smtClean="0"/>
              <a:t>Ce qui est mis en place en termes de réflexion et d’actions concrètes à l’ONE pour développer des lieux qui soient de plus en plus inclusifs pour tout enfant quelles</a:t>
            </a:r>
            <a:r>
              <a:rPr lang="fr-BE" altLang="fr-FR" baseline="0" dirty="0" smtClean="0"/>
              <a:t> que soient ses particularités</a:t>
            </a:r>
            <a:endParaRPr lang="fr-BE" altLang="fr-FR" dirty="0" smtClean="0"/>
          </a:p>
          <a:p>
            <a:r>
              <a:rPr lang="fr-BE" altLang="fr-FR" dirty="0" smtClean="0">
                <a:sym typeface="Wingdings" pitchFamily="2" charset="2"/>
              </a:rPr>
              <a:t> Comment, à partir de la réflexion menée et des orientations prises en matière d’accueil de tous, s’interroger pour que le questionnement local devienne un projet pour tous ?</a:t>
            </a:r>
            <a:endParaRPr lang="fr-BE" altLang="fr-FR" dirty="0" smtClean="0"/>
          </a:p>
          <a:p>
            <a:endParaRPr lang="fr-BE" altLang="fr-FR" dirty="0" smtClean="0"/>
          </a:p>
          <a:p>
            <a:endParaRPr lang="fr-BE" altLang="fr-FR" dirty="0" smtClean="0"/>
          </a:p>
        </p:txBody>
      </p:sp>
      <p:sp>
        <p:nvSpPr>
          <p:cNvPr id="3277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EA5F2AC-091B-4048-AAF6-ED965ED00A3C}" type="slidenum">
              <a:rPr lang="fr-FR" altLang="fr-FR" smtClean="0"/>
              <a:pPr eaLnBrk="1" hangingPunct="1">
                <a:spcBef>
                  <a:spcPct val="0"/>
                </a:spcBef>
              </a:pPr>
              <a:t>1</a:t>
            </a:fld>
            <a:endParaRPr lang="fr-FR" altLang="fr-FR" dirty="0" smtClean="0"/>
          </a:p>
        </p:txBody>
      </p:sp>
    </p:spTree>
    <p:extLst>
      <p:ext uri="{BB962C8B-B14F-4D97-AF65-F5344CB8AC3E}">
        <p14:creationId xmlns:p14="http://schemas.microsoft.com/office/powerpoint/2010/main" val="817821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lstStyle/>
          <a:p>
            <a:pPr>
              <a:defRPr/>
            </a:pPr>
            <a:r>
              <a:rPr lang="fr-BE" dirty="0" smtClean="0"/>
              <a:t>Deux types de malles :</a:t>
            </a:r>
          </a:p>
          <a:p>
            <a:pPr marL="171428" indent="-171428">
              <a:buFontTx/>
              <a:buChar char="-"/>
              <a:defRPr/>
            </a:pPr>
            <a:r>
              <a:rPr lang="fr-BE" dirty="0" smtClean="0"/>
              <a:t>Sensorimotrices</a:t>
            </a:r>
          </a:p>
          <a:p>
            <a:pPr marL="171428" indent="-171428">
              <a:buFontTx/>
              <a:buChar char="-"/>
              <a:defRPr/>
            </a:pPr>
            <a:r>
              <a:rPr lang="fr-BE" dirty="0" smtClean="0"/>
              <a:t>Émotions</a:t>
            </a:r>
          </a:p>
          <a:p>
            <a:pPr marL="0" indent="0">
              <a:buFontTx/>
              <a:buNone/>
              <a:defRPr/>
            </a:pPr>
            <a:endParaRPr lang="fr-BE" dirty="0" smtClean="0"/>
          </a:p>
        </p:txBody>
      </p:sp>
      <p:sp>
        <p:nvSpPr>
          <p:cNvPr id="4096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855" indent="-285713" eaLnBrk="0" hangingPunct="0">
              <a:spcBef>
                <a:spcPct val="30000"/>
              </a:spcBef>
              <a:defRPr sz="1200">
                <a:solidFill>
                  <a:schemeClr val="tx1"/>
                </a:solidFill>
                <a:latin typeface="Arial" charset="0"/>
              </a:defRPr>
            </a:lvl2pPr>
            <a:lvl3pPr marL="1142854" indent="-228571" eaLnBrk="0" hangingPunct="0">
              <a:spcBef>
                <a:spcPct val="30000"/>
              </a:spcBef>
              <a:defRPr sz="1200">
                <a:solidFill>
                  <a:schemeClr val="tx1"/>
                </a:solidFill>
                <a:latin typeface="Arial" charset="0"/>
              </a:defRPr>
            </a:lvl3pPr>
            <a:lvl4pPr marL="1599994" indent="-228571" eaLnBrk="0" hangingPunct="0">
              <a:spcBef>
                <a:spcPct val="30000"/>
              </a:spcBef>
              <a:defRPr sz="1200">
                <a:solidFill>
                  <a:schemeClr val="tx1"/>
                </a:solidFill>
                <a:latin typeface="Arial" charset="0"/>
              </a:defRPr>
            </a:lvl4pPr>
            <a:lvl5pPr marL="2057136" indent="-228571" eaLnBrk="0" hangingPunct="0">
              <a:spcBef>
                <a:spcPct val="30000"/>
              </a:spcBef>
              <a:defRPr sz="1200">
                <a:solidFill>
                  <a:schemeClr val="tx1"/>
                </a:solidFill>
                <a:latin typeface="Arial" charset="0"/>
              </a:defRPr>
            </a:lvl5pPr>
            <a:lvl6pPr marL="2514277" indent="-228571" eaLnBrk="0" fontAlgn="base" hangingPunct="0">
              <a:spcBef>
                <a:spcPct val="30000"/>
              </a:spcBef>
              <a:spcAft>
                <a:spcPct val="0"/>
              </a:spcAft>
              <a:defRPr sz="1200">
                <a:solidFill>
                  <a:schemeClr val="tx1"/>
                </a:solidFill>
                <a:latin typeface="Arial" charset="0"/>
              </a:defRPr>
            </a:lvl6pPr>
            <a:lvl7pPr marL="2971419" indent="-228571" eaLnBrk="0" fontAlgn="base" hangingPunct="0">
              <a:spcBef>
                <a:spcPct val="30000"/>
              </a:spcBef>
              <a:spcAft>
                <a:spcPct val="0"/>
              </a:spcAft>
              <a:defRPr sz="1200">
                <a:solidFill>
                  <a:schemeClr val="tx1"/>
                </a:solidFill>
                <a:latin typeface="Arial" charset="0"/>
              </a:defRPr>
            </a:lvl7pPr>
            <a:lvl8pPr marL="3428560" indent="-228571" eaLnBrk="0" fontAlgn="base" hangingPunct="0">
              <a:spcBef>
                <a:spcPct val="30000"/>
              </a:spcBef>
              <a:spcAft>
                <a:spcPct val="0"/>
              </a:spcAft>
              <a:defRPr sz="1200">
                <a:solidFill>
                  <a:schemeClr val="tx1"/>
                </a:solidFill>
                <a:latin typeface="Arial" charset="0"/>
              </a:defRPr>
            </a:lvl8pPr>
            <a:lvl9pPr marL="3885701" indent="-22857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72F8D9A-4C57-475D-8C1C-149E2FCC7093}" type="slidenum">
              <a:rPr lang="fr-FR" altLang="fr-FR" smtClean="0"/>
              <a:pPr eaLnBrk="1" hangingPunct="1">
                <a:spcBef>
                  <a:spcPct val="0"/>
                </a:spcBef>
              </a:pPr>
              <a:t>19</a:t>
            </a:fld>
            <a:endParaRPr lang="fr-FR" alt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endParaRPr lang="fr-BE" sz="1900" dirty="0"/>
          </a:p>
        </p:txBody>
      </p:sp>
      <p:sp>
        <p:nvSpPr>
          <p:cNvPr id="4" name="Espace réservé du numéro de diapositive 3"/>
          <p:cNvSpPr>
            <a:spLocks noGrp="1"/>
          </p:cNvSpPr>
          <p:nvPr>
            <p:ph type="sldNum" sz="quarter" idx="10"/>
          </p:nvPr>
        </p:nvSpPr>
        <p:spPr/>
        <p:txBody>
          <a:bodyPr/>
          <a:lstStyle/>
          <a:p>
            <a:fld id="{9D49B57A-73EF-4653-81D4-D872B3A95B93}" type="slidenum">
              <a:rPr lang="fr-BE" smtClean="0"/>
              <a:t>20</a:t>
            </a:fld>
            <a:endParaRPr lang="fr-BE"/>
          </a:p>
        </p:txBody>
      </p:sp>
    </p:spTree>
    <p:extLst>
      <p:ext uri="{BB962C8B-B14F-4D97-AF65-F5344CB8AC3E}">
        <p14:creationId xmlns:p14="http://schemas.microsoft.com/office/powerpoint/2010/main" val="2830903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Espace réservé de l'image des diapositives 1"/>
          <p:cNvSpPr>
            <a:spLocks noGrp="1" noRot="1" noChangeAspect="1" noTextEdit="1"/>
          </p:cNvSpPr>
          <p:nvPr>
            <p:ph type="sldImg"/>
          </p:nvPr>
        </p:nvSpPr>
        <p:spPr>
          <a:ln/>
        </p:spPr>
      </p:sp>
      <p:sp>
        <p:nvSpPr>
          <p:cNvPr id="10445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sz="1700" dirty="0"/>
          </a:p>
        </p:txBody>
      </p:sp>
      <p:sp>
        <p:nvSpPr>
          <p:cNvPr id="10445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2191" indent="-285458" eaLnBrk="0" hangingPunct="0">
              <a:spcBef>
                <a:spcPct val="30000"/>
              </a:spcBef>
              <a:defRPr sz="1100">
                <a:solidFill>
                  <a:schemeClr val="tx1"/>
                </a:solidFill>
                <a:latin typeface="Arial" charset="0"/>
              </a:defRPr>
            </a:lvl2pPr>
            <a:lvl3pPr marL="1141832" indent="-228366" eaLnBrk="0" hangingPunct="0">
              <a:spcBef>
                <a:spcPct val="30000"/>
              </a:spcBef>
              <a:defRPr sz="1100">
                <a:solidFill>
                  <a:schemeClr val="tx1"/>
                </a:solidFill>
                <a:latin typeface="Arial" charset="0"/>
              </a:defRPr>
            </a:lvl3pPr>
            <a:lvl4pPr marL="1598564" indent="-228366" eaLnBrk="0" hangingPunct="0">
              <a:spcBef>
                <a:spcPct val="30000"/>
              </a:spcBef>
              <a:defRPr sz="1100">
                <a:solidFill>
                  <a:schemeClr val="tx1"/>
                </a:solidFill>
                <a:latin typeface="Arial" charset="0"/>
              </a:defRPr>
            </a:lvl4pPr>
            <a:lvl5pPr marL="2056800" indent="-228366" eaLnBrk="0" hangingPunct="0">
              <a:spcBef>
                <a:spcPct val="30000"/>
              </a:spcBef>
              <a:defRPr sz="1100">
                <a:solidFill>
                  <a:schemeClr val="tx1"/>
                </a:solidFill>
                <a:latin typeface="Arial" charset="0"/>
              </a:defRPr>
            </a:lvl5pPr>
            <a:lvl6pPr marL="2489494" indent="-228366" eaLnBrk="0" fontAlgn="base" hangingPunct="0">
              <a:spcBef>
                <a:spcPct val="30000"/>
              </a:spcBef>
              <a:spcAft>
                <a:spcPct val="0"/>
              </a:spcAft>
              <a:defRPr sz="1100">
                <a:solidFill>
                  <a:schemeClr val="tx1"/>
                </a:solidFill>
                <a:latin typeface="Arial" charset="0"/>
              </a:defRPr>
            </a:lvl6pPr>
            <a:lvl7pPr marL="2922188" indent="-228366" eaLnBrk="0" fontAlgn="base" hangingPunct="0">
              <a:spcBef>
                <a:spcPct val="30000"/>
              </a:spcBef>
              <a:spcAft>
                <a:spcPct val="0"/>
              </a:spcAft>
              <a:defRPr sz="1100">
                <a:solidFill>
                  <a:schemeClr val="tx1"/>
                </a:solidFill>
                <a:latin typeface="Arial" charset="0"/>
              </a:defRPr>
            </a:lvl7pPr>
            <a:lvl8pPr marL="3354882" indent="-228366" eaLnBrk="0" fontAlgn="base" hangingPunct="0">
              <a:spcBef>
                <a:spcPct val="30000"/>
              </a:spcBef>
              <a:spcAft>
                <a:spcPct val="0"/>
              </a:spcAft>
              <a:defRPr sz="1100">
                <a:solidFill>
                  <a:schemeClr val="tx1"/>
                </a:solidFill>
                <a:latin typeface="Arial" charset="0"/>
              </a:defRPr>
            </a:lvl8pPr>
            <a:lvl9pPr marL="3787576" indent="-228366"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F19E5AF1-AAEC-484E-A804-684013964DB3}" type="slidenum">
              <a:rPr lang="fr-FR" altLang="fr-FR" sz="1200"/>
              <a:pPr eaLnBrk="1" hangingPunct="1">
                <a:spcBef>
                  <a:spcPct val="0"/>
                </a:spcBef>
              </a:pPr>
              <a:t>23</a:t>
            </a:fld>
            <a:endParaRPr lang="fr-FR" altLang="fr-FR" sz="1200"/>
          </a:p>
        </p:txBody>
      </p:sp>
    </p:spTree>
    <p:extLst>
      <p:ext uri="{BB962C8B-B14F-4D97-AF65-F5344CB8AC3E}">
        <p14:creationId xmlns:p14="http://schemas.microsoft.com/office/powerpoint/2010/main" val="529242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BE" dirty="0" smtClean="0"/>
              <a:t>La procédure pour l’emprunt des malles est disponible sur le site internet</a:t>
            </a:r>
            <a:r>
              <a:rPr lang="fr-BE" baseline="0" dirty="0" smtClean="0"/>
              <a:t> de l’ONE dans le même onglet que les malles : </a:t>
            </a:r>
            <a:r>
              <a:rPr lang="fr-BE" dirty="0" smtClean="0">
                <a:hlinkClick r:id="rId3"/>
              </a:rPr>
              <a:t>http://www.one.be/professionnels/inclusion-et-handicap/dispositif-et-malles-inclusion/</a:t>
            </a:r>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fld id="{9D49B57A-73EF-4653-81D4-D872B3A95B93}" type="slidenum">
              <a:rPr lang="fr-BE" smtClean="0"/>
              <a:t>24</a:t>
            </a:fld>
            <a:endParaRPr lang="fr-BE"/>
          </a:p>
        </p:txBody>
      </p:sp>
    </p:spTree>
    <p:extLst>
      <p:ext uri="{BB962C8B-B14F-4D97-AF65-F5344CB8AC3E}">
        <p14:creationId xmlns:p14="http://schemas.microsoft.com/office/powerpoint/2010/main" val="4014577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sz="1700" dirty="0"/>
          </a:p>
        </p:txBody>
      </p:sp>
      <p:sp>
        <p:nvSpPr>
          <p:cNvPr id="4" name="Espace réservé du numéro de diapositive 3"/>
          <p:cNvSpPr>
            <a:spLocks noGrp="1"/>
          </p:cNvSpPr>
          <p:nvPr>
            <p:ph type="sldNum" sz="quarter" idx="10"/>
          </p:nvPr>
        </p:nvSpPr>
        <p:spPr/>
        <p:txBody>
          <a:bodyPr/>
          <a:lstStyle/>
          <a:p>
            <a:fld id="{9D49B57A-73EF-4653-81D4-D872B3A95B93}" type="slidenum">
              <a:rPr lang="fr-BE" smtClean="0"/>
              <a:t>29</a:t>
            </a:fld>
            <a:endParaRPr lang="fr-BE"/>
          </a:p>
        </p:txBody>
      </p:sp>
    </p:spTree>
    <p:extLst>
      <p:ext uri="{BB962C8B-B14F-4D97-AF65-F5344CB8AC3E}">
        <p14:creationId xmlns:p14="http://schemas.microsoft.com/office/powerpoint/2010/main" val="3184709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Les</a:t>
            </a:r>
            <a:r>
              <a:rPr lang="fr-BE" baseline="0" dirty="0" smtClean="0"/>
              <a:t> malles ouvrent la créativité, mais on peut aussi s’inspirer d’autres outils existants …</a:t>
            </a:r>
            <a:endParaRPr lang="fr-BE" dirty="0" smtClean="0"/>
          </a:p>
          <a:p>
            <a:endParaRPr lang="fr-BE" dirty="0" smtClean="0"/>
          </a:p>
          <a:p>
            <a:r>
              <a:rPr lang="fr-BE" dirty="0" smtClean="0"/>
              <a:t>Outil</a:t>
            </a:r>
            <a:r>
              <a:rPr lang="fr-BE" baseline="0" dirty="0" smtClean="0"/>
              <a:t> créé par une éducatrice pédagogique, qui peut inspirer d’autres professionnel-le-s</a:t>
            </a:r>
          </a:p>
          <a:p>
            <a:r>
              <a:rPr lang="fr-BE" baseline="0" dirty="0" smtClean="0"/>
              <a:t>L’idée est de montrer aux enfants qu’il n’y a pas qu’une manière d’être</a:t>
            </a:r>
          </a:p>
          <a:p>
            <a:r>
              <a:rPr lang="fr-BE" dirty="0" smtClean="0"/>
              <a:t>Chaque petite fille ou petit garçon peut se rendre compte, grâce à une célébrité prise en exemple, que les activités</a:t>
            </a:r>
            <a:r>
              <a:rPr lang="fr-BE" baseline="0" dirty="0" smtClean="0"/>
              <a:t> habituellement stéréotypées « filles » sont </a:t>
            </a:r>
            <a:r>
              <a:rPr lang="fr-BE" dirty="0" smtClean="0"/>
              <a:t>ouvertes à tous et toutes. </a:t>
            </a:r>
          </a:p>
        </p:txBody>
      </p:sp>
      <p:sp>
        <p:nvSpPr>
          <p:cNvPr id="4" name="Espace réservé du numéro de diapositive 3"/>
          <p:cNvSpPr>
            <a:spLocks noGrp="1"/>
          </p:cNvSpPr>
          <p:nvPr>
            <p:ph type="sldNum" sz="quarter" idx="10"/>
          </p:nvPr>
        </p:nvSpPr>
        <p:spPr/>
        <p:txBody>
          <a:bodyPr/>
          <a:lstStyle/>
          <a:p>
            <a:fld id="{9D49B57A-73EF-4653-81D4-D872B3A95B93}" type="slidenum">
              <a:rPr lang="fr-BE" smtClean="0"/>
              <a:t>31</a:t>
            </a:fld>
            <a:endParaRPr lang="fr-BE"/>
          </a:p>
        </p:txBody>
      </p:sp>
    </p:spTree>
    <p:extLst>
      <p:ext uri="{BB962C8B-B14F-4D97-AF65-F5344CB8AC3E}">
        <p14:creationId xmlns:p14="http://schemas.microsoft.com/office/powerpoint/2010/main" val="1256052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Espace réservé de l'image des diapositives 1"/>
          <p:cNvSpPr>
            <a:spLocks noGrp="1" noRot="1" noChangeAspect="1" noTextEdit="1"/>
          </p:cNvSpPr>
          <p:nvPr>
            <p:ph type="sldImg"/>
          </p:nvPr>
        </p:nvSpPr>
        <p:spPr>
          <a:ln/>
        </p:spPr>
      </p:sp>
      <p:sp>
        <p:nvSpPr>
          <p:cNvPr id="13721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smtClean="0"/>
          </a:p>
        </p:txBody>
      </p:sp>
      <p:sp>
        <p:nvSpPr>
          <p:cNvPr id="13722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2191" indent="-285458" eaLnBrk="0" hangingPunct="0">
              <a:spcBef>
                <a:spcPct val="30000"/>
              </a:spcBef>
              <a:defRPr sz="1100">
                <a:solidFill>
                  <a:schemeClr val="tx1"/>
                </a:solidFill>
                <a:latin typeface="Arial" charset="0"/>
              </a:defRPr>
            </a:lvl2pPr>
            <a:lvl3pPr marL="1141832" indent="-228366" eaLnBrk="0" hangingPunct="0">
              <a:spcBef>
                <a:spcPct val="30000"/>
              </a:spcBef>
              <a:defRPr sz="1100">
                <a:solidFill>
                  <a:schemeClr val="tx1"/>
                </a:solidFill>
                <a:latin typeface="Arial" charset="0"/>
              </a:defRPr>
            </a:lvl3pPr>
            <a:lvl4pPr marL="1598564" indent="-228366" eaLnBrk="0" hangingPunct="0">
              <a:spcBef>
                <a:spcPct val="30000"/>
              </a:spcBef>
              <a:defRPr sz="1100">
                <a:solidFill>
                  <a:schemeClr val="tx1"/>
                </a:solidFill>
                <a:latin typeface="Arial" charset="0"/>
              </a:defRPr>
            </a:lvl4pPr>
            <a:lvl5pPr marL="2056800" indent="-228366" eaLnBrk="0" hangingPunct="0">
              <a:spcBef>
                <a:spcPct val="30000"/>
              </a:spcBef>
              <a:defRPr sz="1100">
                <a:solidFill>
                  <a:schemeClr val="tx1"/>
                </a:solidFill>
                <a:latin typeface="Arial" charset="0"/>
              </a:defRPr>
            </a:lvl5pPr>
            <a:lvl6pPr marL="2489494" indent="-228366" eaLnBrk="0" fontAlgn="base" hangingPunct="0">
              <a:spcBef>
                <a:spcPct val="30000"/>
              </a:spcBef>
              <a:spcAft>
                <a:spcPct val="0"/>
              </a:spcAft>
              <a:defRPr sz="1100">
                <a:solidFill>
                  <a:schemeClr val="tx1"/>
                </a:solidFill>
                <a:latin typeface="Arial" charset="0"/>
              </a:defRPr>
            </a:lvl6pPr>
            <a:lvl7pPr marL="2922188" indent="-228366" eaLnBrk="0" fontAlgn="base" hangingPunct="0">
              <a:spcBef>
                <a:spcPct val="30000"/>
              </a:spcBef>
              <a:spcAft>
                <a:spcPct val="0"/>
              </a:spcAft>
              <a:defRPr sz="1100">
                <a:solidFill>
                  <a:schemeClr val="tx1"/>
                </a:solidFill>
                <a:latin typeface="Arial" charset="0"/>
              </a:defRPr>
            </a:lvl7pPr>
            <a:lvl8pPr marL="3354882" indent="-228366" eaLnBrk="0" fontAlgn="base" hangingPunct="0">
              <a:spcBef>
                <a:spcPct val="30000"/>
              </a:spcBef>
              <a:spcAft>
                <a:spcPct val="0"/>
              </a:spcAft>
              <a:defRPr sz="1100">
                <a:solidFill>
                  <a:schemeClr val="tx1"/>
                </a:solidFill>
                <a:latin typeface="Arial" charset="0"/>
              </a:defRPr>
            </a:lvl8pPr>
            <a:lvl9pPr marL="3787576" indent="-228366"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FAAB6539-CCF1-4633-9C08-CCCAA2DE6B6F}" type="slidenum">
              <a:rPr lang="fr-FR" altLang="fr-FR" sz="1200"/>
              <a:pPr eaLnBrk="1" hangingPunct="1">
                <a:spcBef>
                  <a:spcPct val="0"/>
                </a:spcBef>
              </a:pPr>
              <a:t>32</a:t>
            </a:fld>
            <a:endParaRPr lang="fr-FR" altLang="fr-F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endParaRPr lang="fr-FR" sz="2000" dirty="0">
              <a:latin typeface="Cambria" panose="020405030504060302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fr-FR" altLang="fr-FR" smtClean="0"/>
              <a:t>Il importe ici de lire le tableau avec les participants en insistant qu’en fonction du focus que l’on met (sur la déficience ou sur les compétences), les effets sur les trois acteurs : enfants, parents et professionnels sont importants.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a:ln/>
        </p:spPr>
      </p:sp>
      <p:sp>
        <p:nvSpPr>
          <p:cNvPr id="3993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BE" altLang="fr-FR" smtClean="0"/>
          </a:p>
        </p:txBody>
      </p:sp>
      <p:sp>
        <p:nvSpPr>
          <p:cNvPr id="3994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20AABF0-1B0F-4A9B-BDEF-8DE2442D37A3}" type="slidenum">
              <a:rPr lang="fr-FR" altLang="fr-FR" smtClean="0"/>
              <a:pPr eaLnBrk="1" hangingPunct="1">
                <a:spcBef>
                  <a:spcPct val="0"/>
                </a:spcBef>
              </a:pPr>
              <a:t>9</a:t>
            </a:fld>
            <a:endParaRPr lang="fr-FR" alt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a:ln/>
        </p:spPr>
      </p:sp>
      <p:sp>
        <p:nvSpPr>
          <p:cNvPr id="3993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BE" altLang="fr-FR" smtClean="0"/>
          </a:p>
        </p:txBody>
      </p:sp>
      <p:sp>
        <p:nvSpPr>
          <p:cNvPr id="3994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20AABF0-1B0F-4A9B-BDEF-8DE2442D37A3}" type="slidenum">
              <a:rPr lang="fr-FR" altLang="fr-FR" smtClean="0"/>
              <a:pPr eaLnBrk="1" hangingPunct="1">
                <a:spcBef>
                  <a:spcPct val="0"/>
                </a:spcBef>
              </a:pPr>
              <a:t>10</a:t>
            </a:fld>
            <a:endParaRPr lang="fr-FR" alt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865388">
              <a:defRPr/>
            </a:pPr>
            <a:r>
              <a:rPr lang="fr-BE" sz="1900" dirty="0"/>
              <a:t>Pour 1/3 des enfants, la première entrée dans la société, c'est le passage par un </a:t>
            </a:r>
            <a:r>
              <a:rPr lang="fr-BE" sz="1900" dirty="0" smtClean="0"/>
              <a:t>lieu d’accueil</a:t>
            </a:r>
            <a:r>
              <a:rPr lang="fr-BE" sz="1900" dirty="0"/>
              <a:t>. </a:t>
            </a:r>
            <a:r>
              <a:rPr lang="fr-BE" sz="1900" dirty="0" smtClean="0"/>
              <a:t>L'enfant</a:t>
            </a:r>
            <a:r>
              <a:rPr lang="fr-BE" sz="1900" baseline="0" dirty="0" smtClean="0"/>
              <a:t> </a:t>
            </a:r>
            <a:r>
              <a:rPr lang="fr-BE" sz="1900" dirty="0" smtClean="0"/>
              <a:t>se </a:t>
            </a:r>
            <a:r>
              <a:rPr lang="fr-BE" sz="1900" dirty="0"/>
              <a:t>retrouve comme devant un miroir qui lui renvoie comment il est perçu par l'autre. </a:t>
            </a:r>
          </a:p>
          <a:p>
            <a:pPr defTabSz="865388">
              <a:defRPr/>
            </a:pPr>
            <a:r>
              <a:rPr lang="fr-BE" sz="1900" dirty="0"/>
              <a:t>C'est là que prend forme la question : "Est-ce que je peux être qui je </a:t>
            </a:r>
            <a:r>
              <a:rPr lang="fr-BE" sz="1900" dirty="0" smtClean="0"/>
              <a:t>suis ?". </a:t>
            </a:r>
            <a:endParaRPr lang="fr-BE" sz="1900" dirty="0"/>
          </a:p>
          <a:p>
            <a:pPr defTabSz="865388">
              <a:defRPr/>
            </a:pPr>
            <a:r>
              <a:rPr lang="fr-BE" sz="1900" dirty="0"/>
              <a:t>Traiter tous les enfants exactement de la même façon, sans tenir compte de leur diversité, par exemple en ne tenant pas compte de leur histoire familiale (ne pas manger avec les mains), revient à heurter les enfants : comment faire du lieu d’accueil un lieu pour apprendre les choses du vivre ensemble ? pour apprendre la relation à l’autre ?</a:t>
            </a:r>
          </a:p>
          <a:p>
            <a:endParaRPr lang="fr-BE" sz="1500" dirty="0"/>
          </a:p>
        </p:txBody>
      </p:sp>
      <p:sp>
        <p:nvSpPr>
          <p:cNvPr id="4" name="Espace réservé du numéro de diapositive 3"/>
          <p:cNvSpPr>
            <a:spLocks noGrp="1"/>
          </p:cNvSpPr>
          <p:nvPr>
            <p:ph type="sldNum" sz="quarter" idx="10"/>
          </p:nvPr>
        </p:nvSpPr>
        <p:spPr/>
        <p:txBody>
          <a:bodyPr/>
          <a:lstStyle/>
          <a:p>
            <a:fld id="{9D49B57A-73EF-4653-81D4-D872B3A95B93}" type="slidenum">
              <a:rPr lang="fr-BE" smtClean="0"/>
              <a:t>12</a:t>
            </a:fld>
            <a:endParaRPr lang="fr-BE"/>
          </a:p>
        </p:txBody>
      </p:sp>
    </p:spTree>
    <p:extLst>
      <p:ext uri="{BB962C8B-B14F-4D97-AF65-F5344CB8AC3E}">
        <p14:creationId xmlns:p14="http://schemas.microsoft.com/office/powerpoint/2010/main" val="1861492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ce réservé de l'image des diapositives 1"/>
          <p:cNvSpPr>
            <a:spLocks noGrp="1" noRot="1" noChangeAspect="1" noTextEdit="1"/>
          </p:cNvSpPr>
          <p:nvPr>
            <p:ph type="sldImg"/>
          </p:nvPr>
        </p:nvSpPr>
        <p:spPr>
          <a:ln/>
        </p:spPr>
      </p:sp>
      <p:sp>
        <p:nvSpPr>
          <p:cNvPr id="8909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ltLang="fr-FR" smtClean="0"/>
              <a:t>Le dispositif ne propose une procédure “clef sur porte” avec un guide de “bonnes pratiques”. </a:t>
            </a:r>
          </a:p>
          <a:p>
            <a:r>
              <a:rPr lang="fr-BE" altLang="fr-FR" smtClean="0"/>
              <a:t>Cela nous amène à réfléchir à la notion de « bonnes » pratiques : qu’est-ce que signifie « bonne » ? Y aurait-il des « bonnes » et des « mauvaises » pratiques qui pourraient être utilisées dans tous les contextes ? En fonction de quelles normes ? Qui décide de ce qui est « bon » ? Pour qui ? Avec quels critères ?</a:t>
            </a:r>
          </a:p>
          <a:p>
            <a:r>
              <a:rPr lang="fr-BE" altLang="fr-FR" smtClean="0"/>
              <a:t>Nous préférons parler de « pratiques pertinentes » en fonction des contextes dans lesquelles elles se déroulent et de leurs objectifs.</a:t>
            </a:r>
          </a:p>
          <a:p>
            <a:endParaRPr lang="fr-BE" altLang="fr-FR" smtClean="0"/>
          </a:p>
          <a:p>
            <a:r>
              <a:rPr lang="fr-BE" altLang="fr-FR" smtClean="0"/>
              <a:t>Le dispositif s’inscrit dans une logique de </a:t>
            </a:r>
            <a:r>
              <a:rPr lang="fr-BE" altLang="fr-FR" b="1" smtClean="0"/>
              <a:t>non substitution</a:t>
            </a:r>
            <a:r>
              <a:rPr lang="fr-BE" altLang="fr-FR" smtClean="0"/>
              <a:t>, de </a:t>
            </a:r>
            <a:r>
              <a:rPr lang="fr-BE" altLang="fr-FR" b="1" smtClean="0"/>
              <a:t>soutien de la réflexion</a:t>
            </a:r>
            <a:r>
              <a:rPr lang="fr-BE" altLang="fr-FR" smtClean="0"/>
              <a:t>. À la fois pour des raisons éthiques et déontologiques mais aussi parce qu’un changement ne peut s’inscrire dans la durée qu’à condition qu’il ait été réfléchi et accepté par les personnes qui vont le porter. </a:t>
            </a:r>
          </a:p>
        </p:txBody>
      </p:sp>
      <p:sp>
        <p:nvSpPr>
          <p:cNvPr id="8909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2191" indent="-285458" eaLnBrk="0" hangingPunct="0">
              <a:spcBef>
                <a:spcPct val="30000"/>
              </a:spcBef>
              <a:defRPr sz="1100">
                <a:solidFill>
                  <a:schemeClr val="tx1"/>
                </a:solidFill>
                <a:latin typeface="Arial" charset="0"/>
              </a:defRPr>
            </a:lvl2pPr>
            <a:lvl3pPr marL="1141832" indent="-228366" eaLnBrk="0" hangingPunct="0">
              <a:spcBef>
                <a:spcPct val="30000"/>
              </a:spcBef>
              <a:defRPr sz="1100">
                <a:solidFill>
                  <a:schemeClr val="tx1"/>
                </a:solidFill>
                <a:latin typeface="Arial" charset="0"/>
              </a:defRPr>
            </a:lvl3pPr>
            <a:lvl4pPr marL="1598564" indent="-228366" eaLnBrk="0" hangingPunct="0">
              <a:spcBef>
                <a:spcPct val="30000"/>
              </a:spcBef>
              <a:defRPr sz="1100">
                <a:solidFill>
                  <a:schemeClr val="tx1"/>
                </a:solidFill>
                <a:latin typeface="Arial" charset="0"/>
              </a:defRPr>
            </a:lvl4pPr>
            <a:lvl5pPr marL="2056800" indent="-228366" eaLnBrk="0" hangingPunct="0">
              <a:spcBef>
                <a:spcPct val="30000"/>
              </a:spcBef>
              <a:defRPr sz="1100">
                <a:solidFill>
                  <a:schemeClr val="tx1"/>
                </a:solidFill>
                <a:latin typeface="Arial" charset="0"/>
              </a:defRPr>
            </a:lvl5pPr>
            <a:lvl6pPr marL="2489494" indent="-228366" eaLnBrk="0" fontAlgn="base" hangingPunct="0">
              <a:spcBef>
                <a:spcPct val="30000"/>
              </a:spcBef>
              <a:spcAft>
                <a:spcPct val="0"/>
              </a:spcAft>
              <a:defRPr sz="1100">
                <a:solidFill>
                  <a:schemeClr val="tx1"/>
                </a:solidFill>
                <a:latin typeface="Arial" charset="0"/>
              </a:defRPr>
            </a:lvl6pPr>
            <a:lvl7pPr marL="2922188" indent="-228366" eaLnBrk="0" fontAlgn="base" hangingPunct="0">
              <a:spcBef>
                <a:spcPct val="30000"/>
              </a:spcBef>
              <a:spcAft>
                <a:spcPct val="0"/>
              </a:spcAft>
              <a:defRPr sz="1100">
                <a:solidFill>
                  <a:schemeClr val="tx1"/>
                </a:solidFill>
                <a:latin typeface="Arial" charset="0"/>
              </a:defRPr>
            </a:lvl7pPr>
            <a:lvl8pPr marL="3354882" indent="-228366" eaLnBrk="0" fontAlgn="base" hangingPunct="0">
              <a:spcBef>
                <a:spcPct val="30000"/>
              </a:spcBef>
              <a:spcAft>
                <a:spcPct val="0"/>
              </a:spcAft>
              <a:defRPr sz="1100">
                <a:solidFill>
                  <a:schemeClr val="tx1"/>
                </a:solidFill>
                <a:latin typeface="Arial" charset="0"/>
              </a:defRPr>
            </a:lvl8pPr>
            <a:lvl9pPr marL="3787576" indent="-228366"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A733D5C2-B451-48DE-9CB7-173A80F12B1E}" type="slidenum">
              <a:rPr lang="fr-FR" altLang="fr-FR" sz="1200"/>
              <a:pPr eaLnBrk="1" hangingPunct="1">
                <a:spcBef>
                  <a:spcPct val="0"/>
                </a:spcBef>
              </a:pPr>
              <a:t>15</a:t>
            </a:fld>
            <a:endParaRPr lang="fr-FR" altLang="fr-FR" sz="1200"/>
          </a:p>
        </p:txBody>
      </p:sp>
    </p:spTree>
    <p:extLst>
      <p:ext uri="{BB962C8B-B14F-4D97-AF65-F5344CB8AC3E}">
        <p14:creationId xmlns:p14="http://schemas.microsoft.com/office/powerpoint/2010/main" val="3007021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a:ln/>
        </p:spPr>
      </p:sp>
      <p:sp>
        <p:nvSpPr>
          <p:cNvPr id="3481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ltLang="fr-FR" dirty="0" smtClean="0"/>
              <a:t>Des outils sont là pour aider les équipes à réfléchir au quotidien à leurs pratiques et des orientations prises au sein de leur projet d’accueil</a:t>
            </a:r>
          </a:p>
        </p:txBody>
      </p:sp>
      <p:sp>
        <p:nvSpPr>
          <p:cNvPr id="3482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D509AE6-BCCA-46A2-A116-17C8472B447F}" type="slidenum">
              <a:rPr lang="fr-FR" altLang="fr-FR" smtClean="0"/>
              <a:pPr eaLnBrk="1" hangingPunct="1">
                <a:spcBef>
                  <a:spcPct val="0"/>
                </a:spcBef>
              </a:pPr>
              <a:t>16</a:t>
            </a:fld>
            <a:endParaRPr lang="fr-FR" altLang="fr-FR" smtClean="0"/>
          </a:p>
        </p:txBody>
      </p:sp>
    </p:spTree>
    <p:extLst>
      <p:ext uri="{BB962C8B-B14F-4D97-AF65-F5344CB8AC3E}">
        <p14:creationId xmlns:p14="http://schemas.microsoft.com/office/powerpoint/2010/main" val="1679782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Espace réservé de l'image des diapositives 1"/>
          <p:cNvSpPr>
            <a:spLocks noGrp="1" noRot="1" noChangeAspect="1" noTextEdit="1"/>
          </p:cNvSpPr>
          <p:nvPr>
            <p:ph type="sldImg"/>
          </p:nvPr>
        </p:nvSpPr>
        <p:spPr>
          <a:ln/>
        </p:spPr>
      </p:sp>
      <p:sp>
        <p:nvSpPr>
          <p:cNvPr id="11878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smtClean="0"/>
          </a:p>
        </p:txBody>
      </p:sp>
      <p:sp>
        <p:nvSpPr>
          <p:cNvPr id="11878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03128" indent="-270434" eaLnBrk="0" hangingPunct="0">
              <a:spcBef>
                <a:spcPct val="30000"/>
              </a:spcBef>
              <a:defRPr sz="1100">
                <a:solidFill>
                  <a:schemeClr val="tx1"/>
                </a:solidFill>
                <a:latin typeface="Arial" charset="0"/>
              </a:defRPr>
            </a:lvl2pPr>
            <a:lvl3pPr marL="1081735" indent="-216347" eaLnBrk="0" hangingPunct="0">
              <a:spcBef>
                <a:spcPct val="30000"/>
              </a:spcBef>
              <a:defRPr sz="1100">
                <a:solidFill>
                  <a:schemeClr val="tx1"/>
                </a:solidFill>
                <a:latin typeface="Arial" charset="0"/>
              </a:defRPr>
            </a:lvl3pPr>
            <a:lvl4pPr marL="1514429" indent="-216347" eaLnBrk="0" hangingPunct="0">
              <a:spcBef>
                <a:spcPct val="30000"/>
              </a:spcBef>
              <a:defRPr sz="1100">
                <a:solidFill>
                  <a:schemeClr val="tx1"/>
                </a:solidFill>
                <a:latin typeface="Arial" charset="0"/>
              </a:defRPr>
            </a:lvl4pPr>
            <a:lvl5pPr marL="1947123" indent="-216347" eaLnBrk="0" hangingPunct="0">
              <a:spcBef>
                <a:spcPct val="30000"/>
              </a:spcBef>
              <a:defRPr sz="1100">
                <a:solidFill>
                  <a:schemeClr val="tx1"/>
                </a:solidFill>
                <a:latin typeface="Arial" charset="0"/>
              </a:defRPr>
            </a:lvl5pPr>
            <a:lvl6pPr marL="2379817" indent="-216347" eaLnBrk="0" fontAlgn="base" hangingPunct="0">
              <a:spcBef>
                <a:spcPct val="30000"/>
              </a:spcBef>
              <a:spcAft>
                <a:spcPct val="0"/>
              </a:spcAft>
              <a:defRPr sz="1100">
                <a:solidFill>
                  <a:schemeClr val="tx1"/>
                </a:solidFill>
                <a:latin typeface="Arial" charset="0"/>
              </a:defRPr>
            </a:lvl6pPr>
            <a:lvl7pPr marL="2812512" indent="-216347" eaLnBrk="0" fontAlgn="base" hangingPunct="0">
              <a:spcBef>
                <a:spcPct val="30000"/>
              </a:spcBef>
              <a:spcAft>
                <a:spcPct val="0"/>
              </a:spcAft>
              <a:defRPr sz="1100">
                <a:solidFill>
                  <a:schemeClr val="tx1"/>
                </a:solidFill>
                <a:latin typeface="Arial" charset="0"/>
              </a:defRPr>
            </a:lvl7pPr>
            <a:lvl8pPr marL="3245206" indent="-216347" eaLnBrk="0" fontAlgn="base" hangingPunct="0">
              <a:spcBef>
                <a:spcPct val="30000"/>
              </a:spcBef>
              <a:spcAft>
                <a:spcPct val="0"/>
              </a:spcAft>
              <a:defRPr sz="1100">
                <a:solidFill>
                  <a:schemeClr val="tx1"/>
                </a:solidFill>
                <a:latin typeface="Arial" charset="0"/>
              </a:defRPr>
            </a:lvl8pPr>
            <a:lvl9pPr marL="3677900" indent="-216347"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CC67B389-9B63-462F-8760-FFFEA56AEEDD}" type="slidenum">
              <a:rPr lang="fr-FR" altLang="fr-FR" sz="1200"/>
              <a:pPr eaLnBrk="1" hangingPunct="1">
                <a:spcBef>
                  <a:spcPct val="0"/>
                </a:spcBef>
              </a:pPr>
              <a:t>17</a:t>
            </a:fld>
            <a:endParaRPr lang="fr-FR" altLang="fr-F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fr-FR" smtClean="0"/>
              <a:t>Modifiez le style du titre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3139F462-EB74-43CB-8014-A3231525CD7C}" type="datetimeFigureOut">
              <a:rPr lang="fr-BE" smtClean="0"/>
              <a:t>26/03/2018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DB3A77EA-36D1-45C3-BA52-EB3AB5F0D7AB}"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3139F462-EB74-43CB-8014-A3231525CD7C}" type="datetimeFigureOut">
              <a:rPr lang="fr-BE" smtClean="0"/>
              <a:t>26/03/2018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DB3A77EA-36D1-45C3-BA52-EB3AB5F0D7AB}"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3139F462-EB74-43CB-8014-A3231525CD7C}" type="datetimeFigureOut">
              <a:rPr lang="fr-BE" smtClean="0"/>
              <a:t>26/03/2018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DB3A77EA-36D1-45C3-BA52-EB3AB5F0D7AB}" type="slidenum">
              <a:rPr lang="fr-BE" smtClean="0"/>
              <a:t>‹N°›</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371600"/>
          </a:xfrm>
        </p:spPr>
        <p:txBody>
          <a:bodyPr/>
          <a:lstStyle/>
          <a:p>
            <a:r>
              <a:rPr lang="fr-FR" smtClean="0"/>
              <a:t>Modifiez le style du titre</a:t>
            </a:r>
            <a:endParaRPr lang="fr-BE"/>
          </a:p>
        </p:txBody>
      </p:sp>
      <p:sp>
        <p:nvSpPr>
          <p:cNvPr id="3" name="Espace réservé du tableau 2"/>
          <p:cNvSpPr>
            <a:spLocks noGrp="1"/>
          </p:cNvSpPr>
          <p:nvPr>
            <p:ph type="tbl" idx="1"/>
          </p:nvPr>
        </p:nvSpPr>
        <p:spPr>
          <a:xfrm>
            <a:off x="457200" y="1981200"/>
            <a:ext cx="8229600" cy="3886200"/>
          </a:xfrm>
          <a:prstGeom prst="rect">
            <a:avLst/>
          </a:prstGeom>
        </p:spPr>
        <p:txBody>
          <a:bodyPr/>
          <a:lstStyle/>
          <a:p>
            <a:pPr lvl="0"/>
            <a:endParaRPr lang="fr-BE" noProof="0"/>
          </a:p>
        </p:txBody>
      </p:sp>
      <p:sp>
        <p:nvSpPr>
          <p:cNvPr id="4" name="Espace réservé du pied de page 3"/>
          <p:cNvSpPr>
            <a:spLocks noGrp="1"/>
          </p:cNvSpPr>
          <p:nvPr>
            <p:ph type="ftr" sz="quarter" idx="10"/>
          </p:nvPr>
        </p:nvSpPr>
        <p:spPr>
          <a:xfrm>
            <a:off x="3124200" y="6248400"/>
            <a:ext cx="2895600" cy="457200"/>
          </a:xfrm>
          <a:prstGeom prst="rect">
            <a:avLst/>
          </a:prstGeom>
        </p:spPr>
        <p:txBody>
          <a:bodyPr/>
          <a:lstStyle>
            <a:lvl1pPr>
              <a:defRPr/>
            </a:lvl1pPr>
          </a:lstStyle>
          <a:p>
            <a:pPr>
              <a:defRPr/>
            </a:pPr>
            <a:endParaRPr lang="fr-FR"/>
          </a:p>
        </p:txBody>
      </p:sp>
      <p:sp>
        <p:nvSpPr>
          <p:cNvPr id="5" name="Espace réservé du numéro de diapositive 4"/>
          <p:cNvSpPr>
            <a:spLocks noGrp="1"/>
          </p:cNvSpPr>
          <p:nvPr>
            <p:ph type="sldNum" sz="quarter" idx="11"/>
          </p:nvPr>
        </p:nvSpPr>
        <p:spPr>
          <a:xfrm>
            <a:off x="6553200" y="6248400"/>
            <a:ext cx="2133600" cy="457200"/>
          </a:xfrm>
          <a:prstGeom prst="bracketPair">
            <a:avLst>
              <a:gd name="adj" fmla="val 17949"/>
            </a:avLst>
          </a:prstGeom>
        </p:spPr>
        <p:txBody>
          <a:bodyPr/>
          <a:lstStyle>
            <a:lvl1pPr>
              <a:defRPr/>
            </a:lvl1pPr>
          </a:lstStyle>
          <a:p>
            <a:pPr>
              <a:defRPr/>
            </a:pPr>
            <a:fld id="{7379F70C-12FB-4893-A0FB-E03D2110365D}" type="slidenum">
              <a:rPr lang="fr-FR"/>
              <a:pPr>
                <a:defRPr/>
              </a:pPr>
              <a:t>‹N°›</a:t>
            </a:fld>
            <a:endParaRPr lang="fr-FR"/>
          </a:p>
        </p:txBody>
      </p:sp>
      <p:sp>
        <p:nvSpPr>
          <p:cNvPr id="6" name="Espace réservé de la date 5"/>
          <p:cNvSpPr>
            <a:spLocks noGrp="1"/>
          </p:cNvSpPr>
          <p:nvPr>
            <p:ph type="dt" sz="half" idx="12"/>
          </p:nvPr>
        </p:nvSpPr>
        <p:spPr>
          <a:xfrm>
            <a:off x="457200" y="6245225"/>
            <a:ext cx="2133600" cy="476250"/>
          </a:xfrm>
          <a:prstGeom prst="rect">
            <a:avLst/>
          </a:prstGeom>
        </p:spPr>
        <p:txBody>
          <a:bodyPr/>
          <a:lstStyle>
            <a:lvl1pPr>
              <a:defRPr/>
            </a:lvl1pPr>
          </a:lstStyle>
          <a:p>
            <a:pPr>
              <a:defRPr/>
            </a:pPr>
            <a:endParaRPr lang="fr-FR"/>
          </a:p>
        </p:txBody>
      </p:sp>
    </p:spTree>
    <p:extLst>
      <p:ext uri="{BB962C8B-B14F-4D97-AF65-F5344CB8AC3E}">
        <p14:creationId xmlns:p14="http://schemas.microsoft.com/office/powerpoint/2010/main" val="2410113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BE"/>
          </a:p>
        </p:txBody>
      </p:sp>
    </p:spTree>
    <p:extLst>
      <p:ext uri="{BB962C8B-B14F-4D97-AF65-F5344CB8AC3E}">
        <p14:creationId xmlns:p14="http://schemas.microsoft.com/office/powerpoint/2010/main" val="4183383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Tree>
    <p:extLst>
      <p:ext uri="{BB962C8B-B14F-4D97-AF65-F5344CB8AC3E}">
        <p14:creationId xmlns:p14="http://schemas.microsoft.com/office/powerpoint/2010/main" val="3616140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extLst>
      <p:ext uri="{BB962C8B-B14F-4D97-AF65-F5344CB8AC3E}">
        <p14:creationId xmlns:p14="http://schemas.microsoft.com/office/powerpoint/2010/main" val="1147538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Tree>
    <p:extLst>
      <p:ext uri="{BB962C8B-B14F-4D97-AF65-F5344CB8AC3E}">
        <p14:creationId xmlns:p14="http://schemas.microsoft.com/office/powerpoint/2010/main" val="253148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Tree>
    <p:extLst>
      <p:ext uri="{BB962C8B-B14F-4D97-AF65-F5344CB8AC3E}">
        <p14:creationId xmlns:p14="http://schemas.microsoft.com/office/powerpoint/2010/main" val="16252680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Tree>
    <p:extLst>
      <p:ext uri="{BB962C8B-B14F-4D97-AF65-F5344CB8AC3E}">
        <p14:creationId xmlns:p14="http://schemas.microsoft.com/office/powerpoint/2010/main" val="3413815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9683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3139F462-EB74-43CB-8014-A3231525CD7C}" type="datetimeFigureOut">
              <a:rPr lang="fr-BE" smtClean="0"/>
              <a:t>26/03/2018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DB3A77EA-36D1-45C3-BA52-EB3AB5F0D7AB}" type="slidenum">
              <a:rPr lang="fr-BE" smtClean="0"/>
              <a:t>‹N°›</a:t>
            </a:fld>
            <a:endParaRPr lang="fr-B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3437564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2054454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Tree>
    <p:extLst>
      <p:ext uri="{BB962C8B-B14F-4D97-AF65-F5344CB8AC3E}">
        <p14:creationId xmlns:p14="http://schemas.microsoft.com/office/powerpoint/2010/main" val="1180607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972300" y="620713"/>
            <a:ext cx="2171700" cy="5505450"/>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620713"/>
            <a:ext cx="6362700" cy="5505450"/>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Tree>
    <p:extLst>
      <p:ext uri="{BB962C8B-B14F-4D97-AF65-F5344CB8AC3E}">
        <p14:creationId xmlns:p14="http://schemas.microsoft.com/office/powerpoint/2010/main" val="3801936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371600"/>
          </a:xfrm>
        </p:spPr>
        <p:txBody>
          <a:bodyPr/>
          <a:lstStyle/>
          <a:p>
            <a:r>
              <a:rPr lang="fr-FR" smtClean="0"/>
              <a:t>Modifiez le style du titre</a:t>
            </a:r>
            <a:endParaRPr lang="fr-BE"/>
          </a:p>
        </p:txBody>
      </p:sp>
      <p:sp>
        <p:nvSpPr>
          <p:cNvPr id="3" name="Espace réservé du tableau 2"/>
          <p:cNvSpPr>
            <a:spLocks noGrp="1"/>
          </p:cNvSpPr>
          <p:nvPr>
            <p:ph type="tbl" idx="1"/>
          </p:nvPr>
        </p:nvSpPr>
        <p:spPr>
          <a:xfrm>
            <a:off x="457200" y="1981200"/>
            <a:ext cx="8229600" cy="3886200"/>
          </a:xfrm>
          <a:prstGeom prst="rect">
            <a:avLst/>
          </a:prstGeom>
        </p:spPr>
        <p:txBody>
          <a:bodyPr/>
          <a:lstStyle/>
          <a:p>
            <a:pPr lvl="0"/>
            <a:endParaRPr lang="fr-BE" noProof="0"/>
          </a:p>
        </p:txBody>
      </p:sp>
      <p:sp>
        <p:nvSpPr>
          <p:cNvPr id="4" name="Espace réservé du pied de page 3"/>
          <p:cNvSpPr>
            <a:spLocks noGrp="1"/>
          </p:cNvSpPr>
          <p:nvPr>
            <p:ph type="ftr" sz="quarter" idx="10"/>
          </p:nvPr>
        </p:nvSpPr>
        <p:spPr>
          <a:xfrm>
            <a:off x="3124200" y="6248400"/>
            <a:ext cx="2895600" cy="457200"/>
          </a:xfrm>
          <a:prstGeom prst="rect">
            <a:avLst/>
          </a:prstGeom>
        </p:spPr>
        <p:txBody>
          <a:bodyPr/>
          <a:lstStyle>
            <a:lvl1pPr>
              <a:defRPr/>
            </a:lvl1pPr>
          </a:lstStyle>
          <a:p>
            <a:pPr fontAlgn="base">
              <a:spcBef>
                <a:spcPct val="0"/>
              </a:spcBef>
              <a:spcAft>
                <a:spcPct val="0"/>
              </a:spcAft>
              <a:defRPr/>
            </a:pPr>
            <a:endParaRPr lang="fr-FR" sz="4800" b="1">
              <a:solidFill>
                <a:srgbClr val="E2003C"/>
              </a:solidFill>
              <a:latin typeface="Trebuchet MS" pitchFamily="34" charset="0"/>
            </a:endParaRPr>
          </a:p>
        </p:txBody>
      </p:sp>
      <p:sp>
        <p:nvSpPr>
          <p:cNvPr id="5" name="Espace réservé du numéro de diapositive 4"/>
          <p:cNvSpPr>
            <a:spLocks noGrp="1"/>
          </p:cNvSpPr>
          <p:nvPr>
            <p:ph type="sldNum" sz="quarter" idx="11"/>
          </p:nvPr>
        </p:nvSpPr>
        <p:spPr>
          <a:xfrm>
            <a:off x="6553200" y="6248400"/>
            <a:ext cx="2133600" cy="457200"/>
          </a:xfrm>
          <a:prstGeom prst="bracketPair">
            <a:avLst>
              <a:gd name="adj" fmla="val 17949"/>
            </a:avLst>
          </a:prstGeom>
        </p:spPr>
        <p:txBody>
          <a:bodyPr/>
          <a:lstStyle>
            <a:lvl1pPr>
              <a:defRPr/>
            </a:lvl1pPr>
          </a:lstStyle>
          <a:p>
            <a:pPr fontAlgn="base">
              <a:spcBef>
                <a:spcPct val="0"/>
              </a:spcBef>
              <a:spcAft>
                <a:spcPct val="0"/>
              </a:spcAft>
              <a:defRPr/>
            </a:pPr>
            <a:fld id="{7379F70C-12FB-4893-A0FB-E03D2110365D}" type="slidenum">
              <a:rPr lang="fr-FR" sz="4800" b="1">
                <a:solidFill>
                  <a:srgbClr val="E2003C"/>
                </a:solidFill>
                <a:latin typeface="Trebuchet MS" pitchFamily="34" charset="0"/>
              </a:rPr>
              <a:pPr fontAlgn="base">
                <a:spcBef>
                  <a:spcPct val="0"/>
                </a:spcBef>
                <a:spcAft>
                  <a:spcPct val="0"/>
                </a:spcAft>
                <a:defRPr/>
              </a:pPr>
              <a:t>‹N°›</a:t>
            </a:fld>
            <a:endParaRPr lang="fr-FR" sz="4800" b="1">
              <a:solidFill>
                <a:srgbClr val="E2003C"/>
              </a:solidFill>
              <a:latin typeface="Trebuchet MS" pitchFamily="34" charset="0"/>
            </a:endParaRPr>
          </a:p>
        </p:txBody>
      </p:sp>
      <p:sp>
        <p:nvSpPr>
          <p:cNvPr id="6" name="Espace réservé de la date 5"/>
          <p:cNvSpPr>
            <a:spLocks noGrp="1"/>
          </p:cNvSpPr>
          <p:nvPr>
            <p:ph type="dt" sz="half" idx="12"/>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fr-FR" sz="4800" b="1">
              <a:solidFill>
                <a:srgbClr val="E2003C"/>
              </a:solidFill>
              <a:latin typeface="Trebuchet MS" pitchFamily="34" charset="0"/>
            </a:endParaRPr>
          </a:p>
        </p:txBody>
      </p:sp>
    </p:spTree>
    <p:extLst>
      <p:ext uri="{BB962C8B-B14F-4D97-AF65-F5344CB8AC3E}">
        <p14:creationId xmlns:p14="http://schemas.microsoft.com/office/powerpoint/2010/main" val="1931408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fr-FR" smtClean="0"/>
              <a:t>Modifiez le style du titre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139F462-EB74-43CB-8014-A3231525CD7C}" type="datetimeFigureOut">
              <a:rPr lang="fr-BE" smtClean="0"/>
              <a:t>26/03/2018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DB3A77EA-36D1-45C3-BA52-EB3AB5F0D7AB}"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3139F462-EB74-43CB-8014-A3231525CD7C}" type="datetimeFigureOut">
              <a:rPr lang="fr-BE" smtClean="0"/>
              <a:t>26/03/2018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DB3A77EA-36D1-45C3-BA52-EB3AB5F0D7AB}"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3139F462-EB74-43CB-8014-A3231525CD7C}" type="datetimeFigureOut">
              <a:rPr lang="fr-BE" smtClean="0"/>
              <a:t>26/03/2018</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DB3A77EA-36D1-45C3-BA52-EB3AB5F0D7AB}"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3139F462-EB74-43CB-8014-A3231525CD7C}" type="datetimeFigureOut">
              <a:rPr lang="fr-BE" smtClean="0"/>
              <a:t>26/03/2018</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DB3A77EA-36D1-45C3-BA52-EB3AB5F0D7AB}"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9F462-EB74-43CB-8014-A3231525CD7C}" type="datetimeFigureOut">
              <a:rPr lang="fr-BE" smtClean="0"/>
              <a:t>26/03/2018</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DB3A77EA-36D1-45C3-BA52-EB3AB5F0D7AB}"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smtClean="0"/>
              <a:t>Modifiez le style du titre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139F462-EB74-43CB-8014-A3231525CD7C}" type="datetimeFigureOut">
              <a:rPr lang="fr-BE" smtClean="0"/>
              <a:t>26/03/2018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DB3A77EA-36D1-45C3-BA52-EB3AB5F0D7AB}" type="slidenum">
              <a:rPr lang="fr-BE" smtClean="0"/>
              <a:t>‹N°›</a:t>
            </a:fld>
            <a:endParaRPr lang="fr-BE"/>
          </a:p>
        </p:txBody>
      </p:sp>
      <p:sp>
        <p:nvSpPr>
          <p:cNvPr id="9" name="Content Placeholder 8"/>
          <p:cNvSpPr>
            <a:spLocks noGrp="1"/>
          </p:cNvSpPr>
          <p:nvPr>
            <p:ph sz="quarter" idx="13"/>
          </p:nvPr>
        </p:nvSpPr>
        <p:spPr>
          <a:xfrm>
            <a:off x="304800" y="381000"/>
            <a:ext cx="7772400" cy="494284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smtClean="0"/>
              <a:t>Modifiez le style du titre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8" name="Date Placeholder 7"/>
          <p:cNvSpPr>
            <a:spLocks noGrp="1"/>
          </p:cNvSpPr>
          <p:nvPr>
            <p:ph type="dt" sz="half" idx="10"/>
          </p:nvPr>
        </p:nvSpPr>
        <p:spPr/>
        <p:txBody>
          <a:bodyPr/>
          <a:lstStyle/>
          <a:p>
            <a:fld id="{3139F462-EB74-43CB-8014-A3231525CD7C}" type="datetimeFigureOut">
              <a:rPr lang="fr-BE" smtClean="0"/>
              <a:t>26/03/2018</a:t>
            </a:fld>
            <a:endParaRPr lang="fr-BE"/>
          </a:p>
        </p:txBody>
      </p:sp>
      <p:sp>
        <p:nvSpPr>
          <p:cNvPr id="9" name="Slide Number Placeholder 8"/>
          <p:cNvSpPr>
            <a:spLocks noGrp="1"/>
          </p:cNvSpPr>
          <p:nvPr>
            <p:ph type="sldNum" sz="quarter" idx="11"/>
          </p:nvPr>
        </p:nvSpPr>
        <p:spPr/>
        <p:txBody>
          <a:bodyPr/>
          <a:lstStyle/>
          <a:p>
            <a:fld id="{DB3A77EA-36D1-45C3-BA52-EB3AB5F0D7AB}" type="slidenum">
              <a:rPr lang="fr-BE" smtClean="0"/>
              <a:t>‹N°›</a:t>
            </a:fld>
            <a:endParaRPr lang="fr-BE"/>
          </a:p>
        </p:txBody>
      </p:sp>
      <p:sp>
        <p:nvSpPr>
          <p:cNvPr id="10" name="Footer Placeholder 9"/>
          <p:cNvSpPr>
            <a:spLocks noGrp="1"/>
          </p:cNvSpPr>
          <p:nvPr>
            <p:ph type="ftr" sz="quarter" idx="12"/>
          </p:nvPr>
        </p:nvSpPr>
        <p:spPr/>
        <p:txBody>
          <a:bodyPr/>
          <a:lstStyle/>
          <a:p>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B3A77EA-36D1-45C3-BA52-EB3AB5F0D7AB}" type="slidenum">
              <a:rPr lang="fr-BE" smtClean="0"/>
              <a:t>‹N°›</a:t>
            </a:fld>
            <a:endParaRPr lang="fr-BE"/>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fr-BE"/>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139F462-EB74-43CB-8014-A3231525CD7C}" type="datetimeFigureOut">
              <a:rPr lang="fr-BE" smtClean="0"/>
              <a:t>26/03/2018</a:t>
            </a:fld>
            <a:endParaRPr lang="fr-BE"/>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81"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914400" y="620713"/>
            <a:ext cx="8229600" cy="433387"/>
          </a:xfrm>
          <a:prstGeom prst="rect">
            <a:avLst/>
          </a:prstGeom>
          <a:solidFill>
            <a:srgbClr val="0096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Tree>
    <p:extLst>
      <p:ext uri="{BB962C8B-B14F-4D97-AF65-F5344CB8AC3E}">
        <p14:creationId xmlns:p14="http://schemas.microsoft.com/office/powerpoint/2010/main" val="122759618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l" rtl="0" eaLnBrk="0" fontAlgn="base" hangingPunct="0">
        <a:spcBef>
          <a:spcPct val="0"/>
        </a:spcBef>
        <a:spcAft>
          <a:spcPct val="0"/>
        </a:spcAft>
        <a:defRPr sz="2500" b="1">
          <a:solidFill>
            <a:schemeClr val="bg1"/>
          </a:solidFill>
          <a:latin typeface="+mj-lt"/>
          <a:ea typeface="+mj-ea"/>
          <a:cs typeface="+mj-cs"/>
        </a:defRPr>
      </a:lvl1pPr>
      <a:lvl2pPr algn="l" rtl="0" eaLnBrk="0" fontAlgn="base" hangingPunct="0">
        <a:spcBef>
          <a:spcPct val="0"/>
        </a:spcBef>
        <a:spcAft>
          <a:spcPct val="0"/>
        </a:spcAft>
        <a:defRPr sz="2500" b="1">
          <a:solidFill>
            <a:schemeClr val="bg1"/>
          </a:solidFill>
          <a:latin typeface="Trebuchet MS" pitchFamily="34" charset="0"/>
        </a:defRPr>
      </a:lvl2pPr>
      <a:lvl3pPr algn="l" rtl="0" eaLnBrk="0" fontAlgn="base" hangingPunct="0">
        <a:spcBef>
          <a:spcPct val="0"/>
        </a:spcBef>
        <a:spcAft>
          <a:spcPct val="0"/>
        </a:spcAft>
        <a:defRPr sz="2500" b="1">
          <a:solidFill>
            <a:schemeClr val="bg1"/>
          </a:solidFill>
          <a:latin typeface="Trebuchet MS" pitchFamily="34" charset="0"/>
        </a:defRPr>
      </a:lvl3pPr>
      <a:lvl4pPr algn="l" rtl="0" eaLnBrk="0" fontAlgn="base" hangingPunct="0">
        <a:spcBef>
          <a:spcPct val="0"/>
        </a:spcBef>
        <a:spcAft>
          <a:spcPct val="0"/>
        </a:spcAft>
        <a:defRPr sz="2500" b="1">
          <a:solidFill>
            <a:schemeClr val="bg1"/>
          </a:solidFill>
          <a:latin typeface="Trebuchet MS" pitchFamily="34" charset="0"/>
        </a:defRPr>
      </a:lvl4pPr>
      <a:lvl5pPr algn="l" rtl="0" eaLnBrk="0" fontAlgn="base" hangingPunct="0">
        <a:spcBef>
          <a:spcPct val="0"/>
        </a:spcBef>
        <a:spcAft>
          <a:spcPct val="0"/>
        </a:spcAft>
        <a:defRPr sz="2500" b="1">
          <a:solidFill>
            <a:schemeClr val="bg1"/>
          </a:solidFill>
          <a:latin typeface="Trebuchet MS" pitchFamily="34" charset="0"/>
        </a:defRPr>
      </a:lvl5pPr>
      <a:lvl6pPr marL="457200" algn="l" rtl="0" fontAlgn="base">
        <a:spcBef>
          <a:spcPct val="0"/>
        </a:spcBef>
        <a:spcAft>
          <a:spcPct val="0"/>
        </a:spcAft>
        <a:defRPr sz="2500" b="1">
          <a:solidFill>
            <a:schemeClr val="bg1"/>
          </a:solidFill>
          <a:latin typeface="Trebuchet MS" pitchFamily="34" charset="0"/>
        </a:defRPr>
      </a:lvl6pPr>
      <a:lvl7pPr marL="914400" algn="l" rtl="0" fontAlgn="base">
        <a:spcBef>
          <a:spcPct val="0"/>
        </a:spcBef>
        <a:spcAft>
          <a:spcPct val="0"/>
        </a:spcAft>
        <a:defRPr sz="2500" b="1">
          <a:solidFill>
            <a:schemeClr val="bg1"/>
          </a:solidFill>
          <a:latin typeface="Trebuchet MS" pitchFamily="34" charset="0"/>
        </a:defRPr>
      </a:lvl7pPr>
      <a:lvl8pPr marL="1371600" algn="l" rtl="0" fontAlgn="base">
        <a:spcBef>
          <a:spcPct val="0"/>
        </a:spcBef>
        <a:spcAft>
          <a:spcPct val="0"/>
        </a:spcAft>
        <a:defRPr sz="2500" b="1">
          <a:solidFill>
            <a:schemeClr val="bg1"/>
          </a:solidFill>
          <a:latin typeface="Trebuchet MS" pitchFamily="34" charset="0"/>
        </a:defRPr>
      </a:lvl8pPr>
      <a:lvl9pPr marL="1828800" algn="l" rtl="0" fontAlgn="base">
        <a:spcBef>
          <a:spcPct val="0"/>
        </a:spcBef>
        <a:spcAft>
          <a:spcPct val="0"/>
        </a:spcAft>
        <a:defRPr sz="2500" b="1">
          <a:solidFill>
            <a:schemeClr val="bg1"/>
          </a:solidFill>
          <a:latin typeface="Trebuchet M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one.be/professionnels/inclusion-et-handicap/dispositif-et-malles-inclusio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hyperlink" Target="mailto:francois.marechal@one.be"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hyperlink" Target="mailto:accessibilite-inclusion@one.b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ctrTitle"/>
          </p:nvPr>
        </p:nvSpPr>
        <p:spPr>
          <a:xfrm>
            <a:off x="683568" y="384969"/>
            <a:ext cx="7543800" cy="4248150"/>
          </a:xfrm>
        </p:spPr>
        <p:txBody>
          <a:bodyPr/>
          <a:lstStyle/>
          <a:p>
            <a:pPr algn="ctr"/>
            <a:r>
              <a:rPr lang="fr-BE" altLang="fr-FR" sz="4000" dirty="0" smtClean="0"/>
              <a:t/>
            </a:r>
            <a:br>
              <a:rPr lang="fr-BE" altLang="fr-FR" sz="4000" dirty="0" smtClean="0"/>
            </a:br>
            <a:r>
              <a:rPr lang="fr-BE" altLang="fr-FR" sz="2400" dirty="0" smtClean="0"/>
              <a:t/>
            </a:r>
            <a:br>
              <a:rPr lang="fr-BE" altLang="fr-FR" sz="2400" dirty="0" smtClean="0"/>
            </a:br>
            <a:endParaRPr lang="fr-BE" altLang="fr-FR" sz="2400" dirty="0" smtClean="0"/>
          </a:p>
        </p:txBody>
      </p:sp>
      <p:sp>
        <p:nvSpPr>
          <p:cNvPr id="6147" name="Sous-titre 2"/>
          <p:cNvSpPr>
            <a:spLocks noGrp="1"/>
          </p:cNvSpPr>
          <p:nvPr>
            <p:ph type="subTitle" idx="1"/>
          </p:nvPr>
        </p:nvSpPr>
        <p:spPr>
          <a:xfrm>
            <a:off x="395536" y="4809096"/>
            <a:ext cx="6624638" cy="1716248"/>
          </a:xfrm>
        </p:spPr>
        <p:txBody>
          <a:bodyPr>
            <a:noAutofit/>
          </a:bodyPr>
          <a:lstStyle/>
          <a:p>
            <a:pPr algn="l">
              <a:lnSpc>
                <a:spcPct val="90000"/>
              </a:lnSpc>
            </a:pPr>
            <a:r>
              <a:rPr lang="fr-BE" altLang="fr-FR" dirty="0" smtClean="0">
                <a:solidFill>
                  <a:srgbClr val="898989"/>
                </a:solidFill>
                <a:latin typeface="Calibri" panose="020F0502020204030204" pitchFamily="34" charset="0"/>
              </a:rPr>
              <a:t>François Maréchal</a:t>
            </a:r>
          </a:p>
          <a:p>
            <a:pPr algn="l">
              <a:lnSpc>
                <a:spcPct val="90000"/>
              </a:lnSpc>
            </a:pPr>
            <a:r>
              <a:rPr lang="fr-BE" altLang="fr-FR" dirty="0" smtClean="0">
                <a:solidFill>
                  <a:srgbClr val="898989"/>
                </a:solidFill>
                <a:latin typeface="Calibri" panose="020F0502020204030204" pitchFamily="34" charset="0"/>
              </a:rPr>
              <a:t>Angélique Di Renzo</a:t>
            </a:r>
          </a:p>
          <a:p>
            <a:pPr algn="l">
              <a:lnSpc>
                <a:spcPct val="90000"/>
              </a:lnSpc>
            </a:pPr>
            <a:r>
              <a:rPr lang="fr-BE" altLang="fr-FR" dirty="0" smtClean="0">
                <a:solidFill>
                  <a:srgbClr val="898989"/>
                </a:solidFill>
                <a:latin typeface="Calibri" panose="020F0502020204030204" pitchFamily="34" charset="0"/>
              </a:rPr>
              <a:t>Gestionnaires de projets CAIRN ONE</a:t>
            </a:r>
          </a:p>
        </p:txBody>
      </p:sp>
      <p:sp>
        <p:nvSpPr>
          <p:cNvPr id="6" name="Rectangle 2"/>
          <p:cNvSpPr txBox="1">
            <a:spLocks noChangeArrowheads="1"/>
          </p:cNvSpPr>
          <p:nvPr/>
        </p:nvSpPr>
        <p:spPr bwMode="auto">
          <a:xfrm>
            <a:off x="395536" y="1766032"/>
            <a:ext cx="8078539"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7500"/>
          </a:bodyPr>
          <a:lstStyle>
            <a:lvl1pPr algn="l" rtl="0" eaLnBrk="0" fontAlgn="base" hangingPunct="0">
              <a:spcBef>
                <a:spcPct val="0"/>
              </a:spcBef>
              <a:spcAft>
                <a:spcPct val="0"/>
              </a:spcAft>
              <a:defRPr sz="4400" b="1">
                <a:solidFill>
                  <a:srgbClr val="E2003C"/>
                </a:solidFill>
                <a:latin typeface="+mj-lt"/>
                <a:ea typeface="+mj-ea"/>
                <a:cs typeface="+mj-cs"/>
              </a:defRPr>
            </a:lvl1pPr>
            <a:lvl2pPr algn="l" rtl="0" eaLnBrk="0" fontAlgn="base" hangingPunct="0">
              <a:spcBef>
                <a:spcPct val="0"/>
              </a:spcBef>
              <a:spcAft>
                <a:spcPct val="0"/>
              </a:spcAft>
              <a:defRPr sz="4400" b="1">
                <a:solidFill>
                  <a:srgbClr val="E2003C"/>
                </a:solidFill>
                <a:latin typeface="Trebuchet MS" pitchFamily="34" charset="0"/>
              </a:defRPr>
            </a:lvl2pPr>
            <a:lvl3pPr algn="l" rtl="0" eaLnBrk="0" fontAlgn="base" hangingPunct="0">
              <a:spcBef>
                <a:spcPct val="0"/>
              </a:spcBef>
              <a:spcAft>
                <a:spcPct val="0"/>
              </a:spcAft>
              <a:defRPr sz="4400" b="1">
                <a:solidFill>
                  <a:srgbClr val="E2003C"/>
                </a:solidFill>
                <a:latin typeface="Trebuchet MS" pitchFamily="34" charset="0"/>
              </a:defRPr>
            </a:lvl3pPr>
            <a:lvl4pPr algn="l" rtl="0" eaLnBrk="0" fontAlgn="base" hangingPunct="0">
              <a:spcBef>
                <a:spcPct val="0"/>
              </a:spcBef>
              <a:spcAft>
                <a:spcPct val="0"/>
              </a:spcAft>
              <a:defRPr sz="4400" b="1">
                <a:solidFill>
                  <a:srgbClr val="E2003C"/>
                </a:solidFill>
                <a:latin typeface="Trebuchet MS" pitchFamily="34" charset="0"/>
              </a:defRPr>
            </a:lvl4pPr>
            <a:lvl5pPr algn="l" rtl="0" eaLnBrk="0" fontAlgn="base" hangingPunct="0">
              <a:spcBef>
                <a:spcPct val="0"/>
              </a:spcBef>
              <a:spcAft>
                <a:spcPct val="0"/>
              </a:spcAft>
              <a:defRPr sz="4400" b="1">
                <a:solidFill>
                  <a:srgbClr val="E2003C"/>
                </a:solidFill>
                <a:latin typeface="Trebuchet MS" pitchFamily="34" charset="0"/>
              </a:defRPr>
            </a:lvl5pPr>
            <a:lvl6pPr marL="457200" algn="l" rtl="0" fontAlgn="base">
              <a:spcBef>
                <a:spcPct val="0"/>
              </a:spcBef>
              <a:spcAft>
                <a:spcPct val="0"/>
              </a:spcAft>
              <a:defRPr sz="4400" b="1">
                <a:solidFill>
                  <a:srgbClr val="E2003C"/>
                </a:solidFill>
                <a:latin typeface="Trebuchet MS" pitchFamily="34" charset="0"/>
              </a:defRPr>
            </a:lvl6pPr>
            <a:lvl7pPr marL="914400" algn="l" rtl="0" fontAlgn="base">
              <a:spcBef>
                <a:spcPct val="0"/>
              </a:spcBef>
              <a:spcAft>
                <a:spcPct val="0"/>
              </a:spcAft>
              <a:defRPr sz="4400" b="1">
                <a:solidFill>
                  <a:srgbClr val="E2003C"/>
                </a:solidFill>
                <a:latin typeface="Trebuchet MS" pitchFamily="34" charset="0"/>
              </a:defRPr>
            </a:lvl7pPr>
            <a:lvl8pPr marL="1371600" algn="l" rtl="0" fontAlgn="base">
              <a:spcBef>
                <a:spcPct val="0"/>
              </a:spcBef>
              <a:spcAft>
                <a:spcPct val="0"/>
              </a:spcAft>
              <a:defRPr sz="4400" b="1">
                <a:solidFill>
                  <a:srgbClr val="E2003C"/>
                </a:solidFill>
                <a:latin typeface="Trebuchet MS" pitchFamily="34" charset="0"/>
              </a:defRPr>
            </a:lvl8pPr>
            <a:lvl9pPr marL="1828800" algn="l" rtl="0" fontAlgn="base">
              <a:spcBef>
                <a:spcPct val="0"/>
              </a:spcBef>
              <a:spcAft>
                <a:spcPct val="0"/>
              </a:spcAft>
              <a:defRPr sz="4400" b="1">
                <a:solidFill>
                  <a:srgbClr val="E2003C"/>
                </a:solidFill>
                <a:latin typeface="Trebuchet MS" pitchFamily="34" charset="0"/>
              </a:defRPr>
            </a:lvl9pPr>
          </a:lstStyle>
          <a:p>
            <a:pPr algn="ctr" eaLnBrk="1" hangingPunct="1">
              <a:defRPr/>
            </a:pPr>
            <a:r>
              <a:rPr lang="fr-BE" sz="3200" dirty="0" smtClean="0"/>
              <a:t>Ensemble</a:t>
            </a:r>
            <a:r>
              <a:rPr lang="fr-BE" sz="3200" dirty="0"/>
              <a:t>, </a:t>
            </a:r>
            <a:r>
              <a:rPr lang="fr-BE" sz="3200" dirty="0" smtClean="0"/>
              <a:t>visons des lieux d’accueil plus inclusifs pour tous les enfants</a:t>
            </a:r>
            <a:r>
              <a:rPr lang="fr-BE" sz="3200" dirty="0"/>
              <a:t> </a:t>
            </a:r>
            <a:endParaRPr lang="fr-BE" altLang="fr-FR" sz="3200" kern="0" dirty="0" smtClean="0"/>
          </a:p>
        </p:txBody>
      </p:sp>
      <p:sp>
        <p:nvSpPr>
          <p:cNvPr id="5" name="Rectangle 2"/>
          <p:cNvSpPr txBox="1">
            <a:spLocks noChangeArrowheads="1"/>
          </p:cNvSpPr>
          <p:nvPr/>
        </p:nvSpPr>
        <p:spPr bwMode="auto">
          <a:xfrm>
            <a:off x="395536" y="3429000"/>
            <a:ext cx="74676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7500"/>
          </a:bodyPr>
          <a:lstStyle>
            <a:lvl1pPr algn="l" rtl="0" eaLnBrk="0" fontAlgn="base" hangingPunct="0">
              <a:spcBef>
                <a:spcPct val="0"/>
              </a:spcBef>
              <a:spcAft>
                <a:spcPct val="0"/>
              </a:spcAft>
              <a:defRPr sz="4400" b="1">
                <a:solidFill>
                  <a:srgbClr val="E2003C"/>
                </a:solidFill>
                <a:latin typeface="+mj-lt"/>
                <a:ea typeface="+mj-ea"/>
                <a:cs typeface="+mj-cs"/>
              </a:defRPr>
            </a:lvl1pPr>
            <a:lvl2pPr algn="l" rtl="0" eaLnBrk="0" fontAlgn="base" hangingPunct="0">
              <a:spcBef>
                <a:spcPct val="0"/>
              </a:spcBef>
              <a:spcAft>
                <a:spcPct val="0"/>
              </a:spcAft>
              <a:defRPr sz="4400" b="1">
                <a:solidFill>
                  <a:srgbClr val="E2003C"/>
                </a:solidFill>
                <a:latin typeface="Trebuchet MS" pitchFamily="34" charset="0"/>
              </a:defRPr>
            </a:lvl2pPr>
            <a:lvl3pPr algn="l" rtl="0" eaLnBrk="0" fontAlgn="base" hangingPunct="0">
              <a:spcBef>
                <a:spcPct val="0"/>
              </a:spcBef>
              <a:spcAft>
                <a:spcPct val="0"/>
              </a:spcAft>
              <a:defRPr sz="4400" b="1">
                <a:solidFill>
                  <a:srgbClr val="E2003C"/>
                </a:solidFill>
                <a:latin typeface="Trebuchet MS" pitchFamily="34" charset="0"/>
              </a:defRPr>
            </a:lvl3pPr>
            <a:lvl4pPr algn="l" rtl="0" eaLnBrk="0" fontAlgn="base" hangingPunct="0">
              <a:spcBef>
                <a:spcPct val="0"/>
              </a:spcBef>
              <a:spcAft>
                <a:spcPct val="0"/>
              </a:spcAft>
              <a:defRPr sz="4400" b="1">
                <a:solidFill>
                  <a:srgbClr val="E2003C"/>
                </a:solidFill>
                <a:latin typeface="Trebuchet MS" pitchFamily="34" charset="0"/>
              </a:defRPr>
            </a:lvl4pPr>
            <a:lvl5pPr algn="l" rtl="0" eaLnBrk="0" fontAlgn="base" hangingPunct="0">
              <a:spcBef>
                <a:spcPct val="0"/>
              </a:spcBef>
              <a:spcAft>
                <a:spcPct val="0"/>
              </a:spcAft>
              <a:defRPr sz="4400" b="1">
                <a:solidFill>
                  <a:srgbClr val="E2003C"/>
                </a:solidFill>
                <a:latin typeface="Trebuchet MS" pitchFamily="34" charset="0"/>
              </a:defRPr>
            </a:lvl5pPr>
            <a:lvl6pPr marL="457200" algn="l" rtl="0" fontAlgn="base">
              <a:spcBef>
                <a:spcPct val="0"/>
              </a:spcBef>
              <a:spcAft>
                <a:spcPct val="0"/>
              </a:spcAft>
              <a:defRPr sz="4400" b="1">
                <a:solidFill>
                  <a:srgbClr val="E2003C"/>
                </a:solidFill>
                <a:latin typeface="Trebuchet MS" pitchFamily="34" charset="0"/>
              </a:defRPr>
            </a:lvl6pPr>
            <a:lvl7pPr marL="914400" algn="l" rtl="0" fontAlgn="base">
              <a:spcBef>
                <a:spcPct val="0"/>
              </a:spcBef>
              <a:spcAft>
                <a:spcPct val="0"/>
              </a:spcAft>
              <a:defRPr sz="4400" b="1">
                <a:solidFill>
                  <a:srgbClr val="E2003C"/>
                </a:solidFill>
                <a:latin typeface="Trebuchet MS" pitchFamily="34" charset="0"/>
              </a:defRPr>
            </a:lvl7pPr>
            <a:lvl8pPr marL="1371600" algn="l" rtl="0" fontAlgn="base">
              <a:spcBef>
                <a:spcPct val="0"/>
              </a:spcBef>
              <a:spcAft>
                <a:spcPct val="0"/>
              </a:spcAft>
              <a:defRPr sz="4400" b="1">
                <a:solidFill>
                  <a:srgbClr val="E2003C"/>
                </a:solidFill>
                <a:latin typeface="Trebuchet MS" pitchFamily="34" charset="0"/>
              </a:defRPr>
            </a:lvl8pPr>
            <a:lvl9pPr marL="1828800" algn="l" rtl="0" fontAlgn="base">
              <a:spcBef>
                <a:spcPct val="0"/>
              </a:spcBef>
              <a:spcAft>
                <a:spcPct val="0"/>
              </a:spcAft>
              <a:defRPr sz="4400" b="1">
                <a:solidFill>
                  <a:srgbClr val="E2003C"/>
                </a:solidFill>
                <a:latin typeface="Trebuchet MS" pitchFamily="34" charset="0"/>
              </a:defRPr>
            </a:lvl9pPr>
          </a:lstStyle>
          <a:p>
            <a:pPr algn="r" eaLnBrk="1" hangingPunct="1">
              <a:defRPr/>
            </a:pPr>
            <a:r>
              <a:rPr lang="fr-BE" altLang="fr-FR" sz="2800" kern="0" dirty="0" smtClean="0"/>
              <a:t>Vaux-sur-sûre, </a:t>
            </a:r>
          </a:p>
          <a:p>
            <a:pPr algn="r" eaLnBrk="1" hangingPunct="1">
              <a:defRPr/>
            </a:pPr>
            <a:r>
              <a:rPr lang="fr-BE" altLang="fr-FR" sz="2800" kern="0" dirty="0" smtClean="0"/>
              <a:t>07 décembre 2017</a:t>
            </a:r>
            <a:endParaRPr lang="fr-FR" altLang="fr-FR" sz="2800" kern="0" dirty="0" smtClean="0"/>
          </a:p>
        </p:txBody>
      </p:sp>
    </p:spTree>
    <p:extLst>
      <p:ext uri="{BB962C8B-B14F-4D97-AF65-F5344CB8AC3E}">
        <p14:creationId xmlns:p14="http://schemas.microsoft.com/office/powerpoint/2010/main" val="3863994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0638"/>
            <a:ext cx="5113338" cy="6354762"/>
          </a:xfrm>
        </p:spPr>
        <p:txBody>
          <a:bodyPr/>
          <a:lstStyle/>
          <a:p>
            <a:pPr>
              <a:defRPr/>
            </a:pPr>
            <a:r>
              <a:rPr lang="fr-BE" altLang="fr-FR" sz="2400" b="1" dirty="0" smtClean="0">
                <a:latin typeface="+mj-lt"/>
              </a:rPr>
              <a:t>L’accessibilité secondaire </a:t>
            </a:r>
            <a:r>
              <a:rPr lang="fr-BE" altLang="fr-FR" sz="2400" dirty="0" smtClean="0">
                <a:latin typeface="+mj-lt"/>
              </a:rPr>
              <a:t>(</a:t>
            </a:r>
            <a:r>
              <a:rPr lang="fr-BE" altLang="fr-FR" sz="2400" dirty="0" err="1" smtClean="0">
                <a:latin typeface="+mj-lt"/>
              </a:rPr>
              <a:t>Humblet</a:t>
            </a:r>
            <a:r>
              <a:rPr lang="fr-BE" altLang="fr-FR" sz="2400" dirty="0" smtClean="0">
                <a:latin typeface="+mj-lt"/>
              </a:rPr>
              <a:t>, </a:t>
            </a:r>
            <a:r>
              <a:rPr lang="fr-BE" altLang="fr-FR" sz="2400" dirty="0" err="1" smtClean="0">
                <a:latin typeface="+mj-lt"/>
              </a:rPr>
              <a:t>Laevers</a:t>
            </a:r>
            <a:r>
              <a:rPr lang="fr-BE" altLang="fr-FR" sz="2400" dirty="0" smtClean="0">
                <a:latin typeface="+mj-lt"/>
              </a:rPr>
              <a:t>, 2013)</a:t>
            </a:r>
            <a:r>
              <a:rPr lang="fr-BE" altLang="fr-FR" sz="2400" b="1" dirty="0" smtClean="0">
                <a:latin typeface="+mj-lt"/>
                <a:sym typeface="Wingdings" panose="05000000000000000000" pitchFamily="2" charset="2"/>
              </a:rPr>
              <a:t> « derrière la porte »</a:t>
            </a:r>
            <a:endParaRPr lang="fr-BE" altLang="fr-FR" dirty="0"/>
          </a:p>
          <a:p>
            <a:pPr lvl="1">
              <a:defRPr/>
            </a:pPr>
            <a:r>
              <a:rPr lang="fr-BE" altLang="fr-FR" sz="2000" dirty="0" smtClean="0">
                <a:latin typeface="+mj-lt"/>
              </a:rPr>
              <a:t>Comment accueillons-nous chaque famille au quotidien ?</a:t>
            </a:r>
          </a:p>
          <a:p>
            <a:pPr lvl="1">
              <a:defRPr/>
            </a:pPr>
            <a:r>
              <a:rPr lang="fr-BE" altLang="fr-FR" sz="2000" dirty="0" smtClean="0">
                <a:latin typeface="+mj-lt"/>
              </a:rPr>
              <a:t>Est-ce que nous considérons l’accueil comme un droit « plein » ou une faveur faite à certains ?</a:t>
            </a:r>
          </a:p>
          <a:p>
            <a:pPr lvl="1">
              <a:defRPr/>
            </a:pPr>
            <a:r>
              <a:rPr lang="fr-BE" altLang="fr-FR" sz="2000" dirty="0" smtClean="0">
                <a:latin typeface="+mj-lt"/>
              </a:rPr>
              <a:t>Comment faisons-nous pour que chaque situation vécue au quotidien dans notre milieu d’accueil soit une source de rencontre et non de malentendus ?</a:t>
            </a:r>
          </a:p>
          <a:p>
            <a:pPr lvl="1">
              <a:defRPr/>
            </a:pPr>
            <a:endParaRPr lang="fr-BE" altLang="fr-FR" sz="2400" dirty="0" smtClean="0">
              <a:latin typeface="+mj-lt"/>
            </a:endParaRPr>
          </a:p>
          <a:p>
            <a:pPr marL="0" lvl="1" indent="0">
              <a:buFontTx/>
              <a:buNone/>
              <a:defRPr/>
            </a:pPr>
            <a:r>
              <a:rPr lang="fr-BE" altLang="fr-FR" sz="2400" dirty="0" smtClean="0">
                <a:latin typeface="+mj-lt"/>
              </a:rPr>
              <a:t>Des aménagements « différenciés et raisonnables » sont envisagés (CPH) sans priver ou stigmatise</a:t>
            </a:r>
            <a:r>
              <a:rPr lang="fr-BE" altLang="fr-FR" sz="2000" dirty="0" smtClean="0">
                <a:latin typeface="+mj-lt"/>
              </a:rPr>
              <a:t>r</a:t>
            </a:r>
          </a:p>
          <a:p>
            <a:pPr>
              <a:defRPr/>
            </a:pPr>
            <a:endParaRPr lang="fr-BE" sz="2400" dirty="0"/>
          </a:p>
        </p:txBody>
      </p:sp>
      <p:pic>
        <p:nvPicPr>
          <p:cNvPr id="18435" name="Picture 2" descr="E:\documents de travail ONE anciens\accueil 3-12 ans\illustrations référentiel\Couv 5 crÇer des liens n &amp; b.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2863" y="969732"/>
            <a:ext cx="4021137"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267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Commun\CAIRN ONE\projet malles 3-12 ans\Documents testing\photos testing\IMG_4805.JPG"/>
          <p:cNvPicPr>
            <a:picLocks noGrp="1" noChangeAspect="1" noChangeArrowheads="1"/>
          </p:cNvPicPr>
          <p:nvPr>
            <p:ph type="tbl" idx="1"/>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548680"/>
            <a:ext cx="4464496" cy="5952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197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Ce que signifie « entrer dans un lieu d’accueil »  …</a:t>
            </a:r>
            <a:endParaRPr lang="fr-BE" dirty="0"/>
          </a:p>
        </p:txBody>
      </p:sp>
      <p:sp>
        <p:nvSpPr>
          <p:cNvPr id="3" name="Espace réservé du contenu 2"/>
          <p:cNvSpPr>
            <a:spLocks noGrp="1"/>
          </p:cNvSpPr>
          <p:nvPr>
            <p:ph idx="1"/>
          </p:nvPr>
        </p:nvSpPr>
        <p:spPr/>
        <p:txBody>
          <a:bodyPr>
            <a:normAutofit/>
          </a:bodyPr>
          <a:lstStyle/>
          <a:p>
            <a:pPr marL="114300" indent="0">
              <a:buNone/>
            </a:pPr>
            <a:r>
              <a:rPr lang="fr-BE" sz="2800" dirty="0" smtClean="0"/>
              <a:t>Pour les enfants, c’est une première entrée dans la société.</a:t>
            </a:r>
          </a:p>
          <a:p>
            <a:pPr marL="114300" indent="0">
              <a:buNone/>
            </a:pPr>
            <a:r>
              <a:rPr lang="fr-BE" sz="2800" dirty="0" smtClean="0"/>
              <a:t>Les enfants, </a:t>
            </a:r>
            <a:r>
              <a:rPr lang="fr-BE" sz="2800" dirty="0"/>
              <a:t>dans la collectivité, </a:t>
            </a:r>
            <a:r>
              <a:rPr lang="fr-BE" sz="2800" dirty="0" smtClean="0"/>
              <a:t>sont tous confrontés </a:t>
            </a:r>
            <a:r>
              <a:rPr lang="fr-BE" sz="2800" dirty="0"/>
              <a:t>à </a:t>
            </a:r>
            <a:r>
              <a:rPr lang="fr-BE" sz="2800" dirty="0" smtClean="0"/>
              <a:t>deux questions majeures :</a:t>
            </a:r>
          </a:p>
          <a:p>
            <a:r>
              <a:rPr lang="fr-BE" sz="2800" dirty="0" smtClean="0"/>
              <a:t>Est-ce que je peux être qui je suis ?</a:t>
            </a:r>
          </a:p>
          <a:p>
            <a:r>
              <a:rPr lang="fr-BE" sz="2800" dirty="0"/>
              <a:t>C</a:t>
            </a:r>
            <a:r>
              <a:rPr lang="fr-BE" sz="2800" dirty="0" smtClean="0"/>
              <a:t>omment </a:t>
            </a:r>
            <a:r>
              <a:rPr lang="fr-BE" sz="2800" dirty="0"/>
              <a:t>est-ce que </a:t>
            </a:r>
            <a:r>
              <a:rPr lang="fr-BE" sz="2800" dirty="0" smtClean="0"/>
              <a:t>l’autre </a:t>
            </a:r>
            <a:r>
              <a:rPr lang="fr-BE" sz="2800" dirty="0"/>
              <a:t>me </a:t>
            </a:r>
            <a:r>
              <a:rPr lang="fr-BE" sz="2800" dirty="0" smtClean="0"/>
              <a:t>voit ? </a:t>
            </a:r>
          </a:p>
          <a:p>
            <a:pPr lvl="1"/>
            <a:r>
              <a:rPr lang="fr-BE" sz="2600" dirty="0" smtClean="0"/>
              <a:t>« Je </a:t>
            </a:r>
            <a:r>
              <a:rPr lang="fr-BE" sz="2600" dirty="0"/>
              <a:t>est un </a:t>
            </a:r>
            <a:r>
              <a:rPr lang="fr-BE" sz="2600" dirty="0" smtClean="0"/>
              <a:t>autre » </a:t>
            </a:r>
            <a:r>
              <a:rPr lang="fr-BE" sz="2600" dirty="0"/>
              <a:t>(A. Rimbaud</a:t>
            </a:r>
            <a:r>
              <a:rPr lang="fr-BE" sz="2600" dirty="0" smtClean="0"/>
              <a:t>).</a:t>
            </a:r>
          </a:p>
          <a:p>
            <a:pPr lvl="1"/>
            <a:r>
              <a:rPr lang="fr-BE" sz="2600" dirty="0" smtClean="0"/>
              <a:t>L'identité </a:t>
            </a:r>
            <a:r>
              <a:rPr lang="fr-BE" sz="2600" dirty="0"/>
              <a:t>n'est pas ce que l'on est, mais ce que l'on devient au fil des expériences</a:t>
            </a:r>
            <a:r>
              <a:rPr lang="fr-BE" sz="2600" dirty="0" smtClean="0"/>
              <a:t>...</a:t>
            </a:r>
          </a:p>
        </p:txBody>
      </p:sp>
    </p:spTree>
    <p:extLst>
      <p:ext uri="{BB962C8B-B14F-4D97-AF65-F5344CB8AC3E}">
        <p14:creationId xmlns:p14="http://schemas.microsoft.com/office/powerpoint/2010/main" val="625815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Commun\CAIRN ONE\projet malles 3-12 ans\Documents testing\photos testing\IMG_47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4398" y="332656"/>
            <a:ext cx="4698522"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7026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Plan de la présentation		</a:t>
            </a:r>
            <a:endParaRPr lang="fr-BE" dirty="0"/>
          </a:p>
        </p:txBody>
      </p:sp>
      <p:sp>
        <p:nvSpPr>
          <p:cNvPr id="3" name="Espace réservé du contenu 2"/>
          <p:cNvSpPr>
            <a:spLocks noGrp="1"/>
          </p:cNvSpPr>
          <p:nvPr>
            <p:ph idx="1"/>
          </p:nvPr>
        </p:nvSpPr>
        <p:spPr>
          <a:xfrm>
            <a:off x="457200" y="1196752"/>
            <a:ext cx="8867328" cy="5760640"/>
          </a:xfrm>
        </p:spPr>
        <p:txBody>
          <a:bodyPr>
            <a:normAutofit/>
          </a:bodyPr>
          <a:lstStyle/>
          <a:p>
            <a:pPr marL="571500" indent="-457200">
              <a:buAutoNum type="arabicParenR"/>
            </a:pPr>
            <a:r>
              <a:rPr lang="fr-BE" dirty="0" smtClean="0"/>
              <a:t>La vision inclusive de l’ONE</a:t>
            </a:r>
          </a:p>
          <a:p>
            <a:pPr marL="868680" lvl="1" indent="-457200">
              <a:buAutoNum type="arabicParenR"/>
            </a:pPr>
            <a:r>
              <a:rPr lang="fr-BE" dirty="0" smtClean="0"/>
              <a:t>Définition d’un lieu inclusif</a:t>
            </a:r>
          </a:p>
          <a:p>
            <a:pPr marL="868680" lvl="1" indent="-457200">
              <a:buFont typeface="Arial" pitchFamily="34" charset="0"/>
              <a:buAutoNum type="arabicParenR"/>
            </a:pPr>
            <a:r>
              <a:rPr lang="fr-BE" dirty="0"/>
              <a:t>Une approche orientée sur les compétences</a:t>
            </a:r>
          </a:p>
          <a:p>
            <a:pPr marL="868680" lvl="1" indent="-457200">
              <a:buAutoNum type="arabicParenR"/>
            </a:pPr>
            <a:r>
              <a:rPr lang="fr-BE" dirty="0" smtClean="0"/>
              <a:t>Quelques notions clés</a:t>
            </a:r>
          </a:p>
          <a:p>
            <a:pPr marL="571500" indent="-457200">
              <a:buAutoNum type="arabicParenR"/>
            </a:pPr>
            <a:r>
              <a:rPr lang="fr-BE" b="1" dirty="0" smtClean="0">
                <a:solidFill>
                  <a:srgbClr val="FF0000"/>
                </a:solidFill>
              </a:rPr>
              <a:t>Les outils d’accompagnement</a:t>
            </a:r>
          </a:p>
          <a:p>
            <a:pPr marL="868680" lvl="1" indent="-457200">
              <a:buAutoNum type="arabicParenR"/>
            </a:pPr>
            <a:r>
              <a:rPr lang="fr-BE" dirty="0" smtClean="0"/>
              <a:t>Dossier pédagogique</a:t>
            </a:r>
          </a:p>
          <a:p>
            <a:pPr marL="868680" lvl="1" indent="-457200">
              <a:buAutoNum type="arabicParenR"/>
            </a:pPr>
            <a:r>
              <a:rPr lang="fr-BE" dirty="0" smtClean="0"/>
              <a:t>Malles pédagogiques</a:t>
            </a:r>
          </a:p>
          <a:p>
            <a:pPr marL="1234440" lvl="2" indent="-457200">
              <a:buAutoNum type="arabicParenR"/>
            </a:pPr>
            <a:r>
              <a:rPr lang="fr-BE" dirty="0" smtClean="0"/>
              <a:t>Objets</a:t>
            </a:r>
          </a:p>
          <a:p>
            <a:pPr marL="1234440" lvl="2" indent="-457200">
              <a:buAutoNum type="arabicParenR"/>
            </a:pPr>
            <a:r>
              <a:rPr lang="fr-BE" dirty="0" smtClean="0"/>
              <a:t>Fiches d’activités</a:t>
            </a:r>
          </a:p>
          <a:p>
            <a:pPr marL="1234440" lvl="2" indent="-457200">
              <a:buAutoNum type="arabicParenR"/>
            </a:pPr>
            <a:r>
              <a:rPr lang="fr-BE" dirty="0" smtClean="0"/>
              <a:t>Fiches DIY</a:t>
            </a:r>
          </a:p>
          <a:p>
            <a:pPr marL="571500" indent="-457200">
              <a:buAutoNum type="arabicParenR"/>
            </a:pPr>
            <a:r>
              <a:rPr lang="fr-BE" dirty="0" smtClean="0">
                <a:hlinkClick r:id="rId2" action="ppaction://hlinksldjump"/>
              </a:rPr>
              <a:t>L’accompagnement</a:t>
            </a:r>
            <a:endParaRPr lang="fr-BE" dirty="0" smtClean="0"/>
          </a:p>
        </p:txBody>
      </p:sp>
    </p:spTree>
    <p:extLst>
      <p:ext uri="{BB962C8B-B14F-4D97-AF65-F5344CB8AC3E}">
        <p14:creationId xmlns:p14="http://schemas.microsoft.com/office/powerpoint/2010/main" val="22381688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re 1"/>
          <p:cNvSpPr>
            <a:spLocks noGrp="1"/>
          </p:cNvSpPr>
          <p:nvPr>
            <p:ph type="title"/>
          </p:nvPr>
        </p:nvSpPr>
        <p:spPr>
          <a:xfrm>
            <a:off x="467544" y="332656"/>
            <a:ext cx="8229600" cy="793750"/>
          </a:xfrm>
        </p:spPr>
        <p:txBody>
          <a:bodyPr/>
          <a:lstStyle/>
          <a:p>
            <a:r>
              <a:rPr lang="en-US" altLang="fr-FR" dirty="0" err="1" smtClean="0"/>
              <a:t>L’objectif</a:t>
            </a:r>
            <a:r>
              <a:rPr lang="en-US" altLang="fr-FR" dirty="0" smtClean="0"/>
              <a:t> principal du </a:t>
            </a:r>
            <a:r>
              <a:rPr lang="en-US" altLang="fr-FR" dirty="0" err="1" smtClean="0"/>
              <a:t>dispositif</a:t>
            </a:r>
            <a:endParaRPr lang="en-US" altLang="fr-FR" dirty="0" smtClean="0"/>
          </a:p>
        </p:txBody>
      </p:sp>
      <p:sp>
        <p:nvSpPr>
          <p:cNvPr id="3" name="Espace réservé du contenu 2"/>
          <p:cNvSpPr>
            <a:spLocks noGrp="1"/>
          </p:cNvSpPr>
          <p:nvPr>
            <p:ph idx="1"/>
          </p:nvPr>
        </p:nvSpPr>
        <p:spPr>
          <a:xfrm>
            <a:off x="0" y="1385887"/>
            <a:ext cx="8229600" cy="5472113"/>
          </a:xfrm>
        </p:spPr>
        <p:txBody>
          <a:bodyPr>
            <a:normAutofit/>
          </a:bodyPr>
          <a:lstStyle/>
          <a:p>
            <a:pPr lvl="1">
              <a:defRPr/>
            </a:pPr>
            <a:r>
              <a:rPr lang="fr-FR" sz="2800" dirty="0" smtClean="0">
                <a:latin typeface="+mj-lt"/>
              </a:rPr>
              <a:t>Offrir un support à la réflexion des professionnel-le-s pour les aider à aménager des conditions de qualité pour tous les enfants</a:t>
            </a:r>
          </a:p>
          <a:p>
            <a:pPr lvl="1">
              <a:defRPr/>
            </a:pPr>
            <a:endParaRPr lang="fr-FR" sz="2000" dirty="0" smtClean="0">
              <a:latin typeface="+mj-lt"/>
            </a:endParaRPr>
          </a:p>
          <a:p>
            <a:pPr lvl="2">
              <a:defRPr/>
            </a:pPr>
            <a:r>
              <a:rPr lang="fr-FR" sz="2400" dirty="0" smtClean="0">
                <a:latin typeface="+mj-lt"/>
              </a:rPr>
              <a:t>Comment peut-on prendre en compte  toutes les formes de diversités ?</a:t>
            </a:r>
          </a:p>
          <a:p>
            <a:pPr lvl="3">
              <a:defRPr/>
            </a:pPr>
            <a:endParaRPr lang="fr-FR" kern="1200" dirty="0" smtClean="0">
              <a:latin typeface="+mj-lt"/>
            </a:endParaRPr>
          </a:p>
          <a:p>
            <a:pPr lvl="3">
              <a:defRPr/>
            </a:pPr>
            <a:r>
              <a:rPr lang="fr-FR" sz="2600" kern="1200" dirty="0" smtClean="0">
                <a:latin typeface="+mj-lt"/>
              </a:rPr>
              <a:t>origine familiale (parent seul, parents du même sexe, enfant adopté, …)</a:t>
            </a:r>
          </a:p>
          <a:p>
            <a:pPr lvl="3">
              <a:defRPr/>
            </a:pPr>
            <a:r>
              <a:rPr lang="fr-FR" sz="2600" kern="1200" dirty="0" smtClean="0">
                <a:latin typeface="+mj-lt"/>
              </a:rPr>
              <a:t>dimension culturelle/ sociale (alimentation, religion, habillement, habitudes,…) </a:t>
            </a:r>
          </a:p>
          <a:p>
            <a:pPr lvl="3">
              <a:defRPr/>
            </a:pPr>
            <a:r>
              <a:rPr lang="fr-FR" sz="2600" kern="1200" dirty="0" smtClean="0">
                <a:latin typeface="+mj-lt"/>
              </a:rPr>
              <a:t>particularités (lunettes, poids/ taille, déficience, …)</a:t>
            </a:r>
          </a:p>
        </p:txBody>
      </p:sp>
    </p:spTree>
    <p:extLst>
      <p:ext uri="{BB962C8B-B14F-4D97-AF65-F5344CB8AC3E}">
        <p14:creationId xmlns:p14="http://schemas.microsoft.com/office/powerpoint/2010/main" val="2696062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468313" y="260350"/>
            <a:ext cx="8229600" cy="1296988"/>
          </a:xfrm>
        </p:spPr>
        <p:txBody>
          <a:bodyPr/>
          <a:lstStyle/>
          <a:p>
            <a:r>
              <a:rPr lang="fr-BE" altLang="fr-FR" sz="2800" dirty="0" smtClean="0"/>
              <a:t>S’appuyer des outils existants et les démarches collectives d’accompagnement des pratiques mises en place</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276475"/>
            <a:ext cx="598170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11264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re 1"/>
          <p:cNvSpPr>
            <a:spLocks noGrp="1"/>
          </p:cNvSpPr>
          <p:nvPr>
            <p:ph type="title"/>
          </p:nvPr>
        </p:nvSpPr>
        <p:spPr>
          <a:xfrm>
            <a:off x="457200" y="274638"/>
            <a:ext cx="7620000" cy="778098"/>
          </a:xfrm>
        </p:spPr>
        <p:txBody>
          <a:bodyPr/>
          <a:lstStyle/>
          <a:p>
            <a:pPr algn="ctr"/>
            <a:r>
              <a:rPr lang="en-US" altLang="fr-FR" dirty="0" smtClean="0"/>
              <a:t>Un dossier </a:t>
            </a:r>
            <a:r>
              <a:rPr lang="en-US" altLang="fr-FR" dirty="0" err="1" smtClean="0"/>
              <a:t>pédagogique</a:t>
            </a:r>
            <a:endParaRPr lang="en-US" altLang="fr-FR" dirty="0" smtClean="0"/>
          </a:p>
        </p:txBody>
      </p:sp>
      <p:sp>
        <p:nvSpPr>
          <p:cNvPr id="80899" name="Espace réservé du contenu 2"/>
          <p:cNvSpPr>
            <a:spLocks noGrp="1"/>
          </p:cNvSpPr>
          <p:nvPr>
            <p:ph idx="1"/>
          </p:nvPr>
        </p:nvSpPr>
        <p:spPr bwMode="auto">
          <a:xfrm>
            <a:off x="4139952" y="1268414"/>
            <a:ext cx="4175769" cy="50489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r>
              <a:rPr lang="fr-FR" altLang="fr-FR" sz="2400" dirty="0" smtClean="0">
                <a:latin typeface="+mj-lt"/>
              </a:rPr>
              <a:t>Présente les grande lignes de l’approche</a:t>
            </a:r>
          </a:p>
          <a:p>
            <a:r>
              <a:rPr lang="fr-FR" altLang="fr-FR" sz="2400" dirty="0" smtClean="0">
                <a:latin typeface="+mj-lt"/>
              </a:rPr>
              <a:t>Met en évidence huit « portes d’entrée » qui permettent aux équipes de réfléchir à leurs pratiques et de partager des situations de diversité qui se produisent quotidiennement : travailler avec les familles, sensibiliser les enfants au respect de chacun et aux bénéfices de la diversité, développer son réseau de partenaires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767" y="1124744"/>
            <a:ext cx="3906027" cy="5103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65247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7620000" cy="720080"/>
          </a:xfrm>
        </p:spPr>
        <p:txBody>
          <a:bodyPr/>
          <a:lstStyle/>
          <a:p>
            <a:pPr algn="ctr"/>
            <a:r>
              <a:rPr lang="fr-FR" sz="3000" dirty="0" smtClean="0"/>
              <a:t>Des objets qui permettent des activités inclusives</a:t>
            </a:r>
            <a:endParaRPr lang="fr-FR" sz="3000" dirty="0"/>
          </a:p>
        </p:txBody>
      </p:sp>
      <p:pic>
        <p:nvPicPr>
          <p:cNvPr id="1026" name="Picture 2" descr="O:\Commun\CAIRN ONE\projet malles 3-12 ans\Documents testing\photos testing\IMG_49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56792"/>
            <a:ext cx="3744416" cy="49881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Commun\CAIRN ONE\projet malles 3-12 ans\Documents testing\photos testing\IMG_49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980728"/>
            <a:ext cx="3563322" cy="4752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268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a:xfrm>
            <a:off x="5091633" y="17191"/>
            <a:ext cx="3273315" cy="1368152"/>
          </a:xfrm>
        </p:spPr>
        <p:txBody>
          <a:bodyPr/>
          <a:lstStyle/>
          <a:p>
            <a:pPr>
              <a:lnSpc>
                <a:spcPct val="150000"/>
              </a:lnSpc>
            </a:pPr>
            <a:r>
              <a:rPr lang="fr-FR" altLang="fr-FR" sz="2000" dirty="0" smtClean="0"/>
              <a:t>Les fiches d’activités</a:t>
            </a:r>
            <a:br>
              <a:rPr lang="fr-FR" altLang="fr-FR" sz="2000" dirty="0" smtClean="0"/>
            </a:br>
            <a:endParaRPr lang="fr-FR" altLang="fr-FR" sz="1800" dirty="0" smtClean="0"/>
          </a:p>
        </p:txBody>
      </p:sp>
      <p:pic>
        <p:nvPicPr>
          <p:cNvPr id="17412" name="Picture 4" descr="C:\Users\camus\Saved Games\Pictures\aaa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9" y="1"/>
            <a:ext cx="4863139" cy="6825898"/>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4908" y="1596480"/>
            <a:ext cx="3466766" cy="497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2207721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Plan de la présentation		</a:t>
            </a:r>
            <a:endParaRPr lang="fr-BE" dirty="0"/>
          </a:p>
        </p:txBody>
      </p:sp>
      <p:sp>
        <p:nvSpPr>
          <p:cNvPr id="3" name="Espace réservé du contenu 2"/>
          <p:cNvSpPr>
            <a:spLocks noGrp="1"/>
          </p:cNvSpPr>
          <p:nvPr>
            <p:ph idx="1"/>
          </p:nvPr>
        </p:nvSpPr>
        <p:spPr>
          <a:xfrm>
            <a:off x="457200" y="1196752"/>
            <a:ext cx="8867328" cy="5760640"/>
          </a:xfrm>
        </p:spPr>
        <p:txBody>
          <a:bodyPr>
            <a:normAutofit/>
          </a:bodyPr>
          <a:lstStyle/>
          <a:p>
            <a:pPr marL="571500" indent="-457200">
              <a:buAutoNum type="arabicParenR"/>
            </a:pPr>
            <a:r>
              <a:rPr lang="fr-BE" b="1" dirty="0" smtClean="0">
                <a:solidFill>
                  <a:srgbClr val="FF0000"/>
                </a:solidFill>
              </a:rPr>
              <a:t>La vision inclusive de l’ONE</a:t>
            </a:r>
          </a:p>
          <a:p>
            <a:pPr marL="868680" lvl="1" indent="-457200">
              <a:buAutoNum type="arabicParenR"/>
            </a:pPr>
            <a:r>
              <a:rPr lang="fr-BE" dirty="0" smtClean="0"/>
              <a:t>Définition d’un lieu inclusif</a:t>
            </a:r>
          </a:p>
          <a:p>
            <a:pPr marL="868680" lvl="1" indent="-457200">
              <a:buAutoNum type="arabicParenR"/>
            </a:pPr>
            <a:r>
              <a:rPr lang="fr-BE" dirty="0" smtClean="0"/>
              <a:t>Une approche orientée sur les compétences</a:t>
            </a:r>
          </a:p>
          <a:p>
            <a:pPr marL="868680" lvl="1" indent="-457200">
              <a:buAutoNum type="arabicParenR"/>
            </a:pPr>
            <a:r>
              <a:rPr lang="fr-BE" dirty="0" smtClean="0"/>
              <a:t>Quelques notions clés</a:t>
            </a:r>
          </a:p>
          <a:p>
            <a:pPr marL="571500" indent="-457200">
              <a:buAutoNum type="arabicParenR"/>
            </a:pPr>
            <a:r>
              <a:rPr lang="fr-BE" dirty="0" smtClean="0"/>
              <a:t>Les outils d’accompagnement</a:t>
            </a:r>
          </a:p>
          <a:p>
            <a:pPr marL="868680" lvl="1" indent="-457200">
              <a:buAutoNum type="arabicParenR"/>
            </a:pPr>
            <a:r>
              <a:rPr lang="fr-BE" dirty="0" smtClean="0"/>
              <a:t>Dossier pédagogique</a:t>
            </a:r>
          </a:p>
          <a:p>
            <a:pPr marL="868680" lvl="1" indent="-457200">
              <a:buAutoNum type="arabicParenR"/>
            </a:pPr>
            <a:r>
              <a:rPr lang="fr-BE" dirty="0" smtClean="0"/>
              <a:t>Malles pédagogiques</a:t>
            </a:r>
          </a:p>
          <a:p>
            <a:pPr marL="1234440" lvl="2" indent="-457200">
              <a:buAutoNum type="arabicParenR"/>
            </a:pPr>
            <a:r>
              <a:rPr lang="fr-BE" dirty="0" smtClean="0"/>
              <a:t>Objets</a:t>
            </a:r>
          </a:p>
          <a:p>
            <a:pPr marL="1234440" lvl="2" indent="-457200">
              <a:buAutoNum type="arabicParenR"/>
            </a:pPr>
            <a:r>
              <a:rPr lang="fr-BE" dirty="0" smtClean="0"/>
              <a:t>Fiches d’activités</a:t>
            </a:r>
          </a:p>
          <a:p>
            <a:pPr marL="1234440" lvl="2" indent="-457200">
              <a:buAutoNum type="arabicParenR"/>
            </a:pPr>
            <a:r>
              <a:rPr lang="fr-BE" dirty="0" smtClean="0"/>
              <a:t>Fiches DIY</a:t>
            </a:r>
          </a:p>
          <a:p>
            <a:pPr marL="571500" indent="-457200">
              <a:buAutoNum type="arabicParenR"/>
            </a:pPr>
            <a:r>
              <a:rPr lang="fr-BE" dirty="0" smtClean="0"/>
              <a:t>L’accompagnement</a:t>
            </a:r>
          </a:p>
        </p:txBody>
      </p:sp>
    </p:spTree>
    <p:extLst>
      <p:ext uri="{BB962C8B-B14F-4D97-AF65-F5344CB8AC3E}">
        <p14:creationId xmlns:p14="http://schemas.microsoft.com/office/powerpoint/2010/main" val="16210859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88640"/>
            <a:ext cx="6779096" cy="1008112"/>
          </a:xfrm>
        </p:spPr>
        <p:txBody>
          <a:bodyPr/>
          <a:lstStyle/>
          <a:p>
            <a:pPr algn="ctr"/>
            <a:r>
              <a:rPr lang="fr-FR" sz="2400" dirty="0" smtClean="0"/>
              <a:t>Se sentir </a:t>
            </a:r>
            <a:r>
              <a:rPr lang="fr-FR" sz="2400" dirty="0" err="1" smtClean="0"/>
              <a:t>attaché-e</a:t>
            </a:r>
            <a:r>
              <a:rPr lang="fr-FR" sz="2400" dirty="0" smtClean="0"/>
              <a:t> à ses racines : au travers de la musique, des danses, des comptines, des chansons à doigts, …</a:t>
            </a:r>
            <a:endParaRPr lang="fr-FR" sz="2400" dirty="0"/>
          </a:p>
        </p:txBody>
      </p:sp>
      <p:pic>
        <p:nvPicPr>
          <p:cNvPr id="13314" name="Picture 2" descr="C:\Users\camus\Pictures\comptines d'Euro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4752" y="2029955"/>
            <a:ext cx="3340968" cy="3601981"/>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camus\Pictures\danse par deu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1704" y="0"/>
            <a:ext cx="1852250" cy="668291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ésultat de recherche d'images pour &quot;à l'ombre de l'olivier&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169" y="1340768"/>
            <a:ext cx="2381250" cy="237172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Résultat de recherche d'images pour &quot;à l'ombre du baobab&quot;"/>
          <p:cNvSpPr>
            <a:spLocks noChangeAspect="1" noChangeArrowheads="1"/>
          </p:cNvSpPr>
          <p:nvPr/>
        </p:nvSpPr>
        <p:spPr bwMode="auto">
          <a:xfrm>
            <a:off x="155575" y="-13716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6" name="AutoShape 6" descr="Résultat de recherche d'images pour &quot;à l'ombre du baobab&quot;"/>
          <p:cNvSpPr>
            <a:spLocks noChangeAspect="1" noChangeArrowheads="1"/>
          </p:cNvSpPr>
          <p:nvPr/>
        </p:nvSpPr>
        <p:spPr bwMode="auto">
          <a:xfrm>
            <a:off x="307975" y="-12192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7" name="AutoShape 8" descr="Résultat de recherche d'images pour &quot;à l'ombre du baobab&quot;"/>
          <p:cNvSpPr>
            <a:spLocks noChangeAspect="1" noChangeArrowheads="1"/>
          </p:cNvSpPr>
          <p:nvPr/>
        </p:nvSpPr>
        <p:spPr bwMode="auto">
          <a:xfrm>
            <a:off x="460375" y="-10668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2058" name="Picture 10" descr="Résultat de recherche d'images pour &quot;à l'ombre du baobab&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937" y="3977437"/>
            <a:ext cx="2705482" cy="2705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9101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9068"/>
            <a:ext cx="7620000" cy="845780"/>
          </a:xfrm>
        </p:spPr>
        <p:txBody>
          <a:bodyPr/>
          <a:lstStyle/>
          <a:p>
            <a:r>
              <a:rPr lang="fr-BE" dirty="0" smtClean="0"/>
              <a:t>Et pour la suite …</a:t>
            </a:r>
            <a:endParaRPr lang="fr-BE" dirty="0"/>
          </a:p>
        </p:txBody>
      </p:sp>
      <p:sp>
        <p:nvSpPr>
          <p:cNvPr id="3" name="Espace réservé du contenu 2"/>
          <p:cNvSpPr>
            <a:spLocks noGrp="1"/>
          </p:cNvSpPr>
          <p:nvPr>
            <p:ph idx="1"/>
          </p:nvPr>
        </p:nvSpPr>
        <p:spPr>
          <a:xfrm>
            <a:off x="683568" y="836553"/>
            <a:ext cx="4387466" cy="998823"/>
          </a:xfrm>
        </p:spPr>
        <p:txBody>
          <a:bodyPr>
            <a:normAutofit/>
          </a:bodyPr>
          <a:lstStyle/>
          <a:p>
            <a:r>
              <a:rPr lang="fr-BE" dirty="0" smtClean="0">
                <a:solidFill>
                  <a:srgbClr val="FF0000"/>
                </a:solidFill>
              </a:rPr>
              <a:t>Des fiches DIY (Do-</a:t>
            </a:r>
            <a:r>
              <a:rPr lang="fr-BE" dirty="0" err="1" smtClean="0">
                <a:solidFill>
                  <a:srgbClr val="FF0000"/>
                </a:solidFill>
              </a:rPr>
              <a:t>it</a:t>
            </a:r>
            <a:r>
              <a:rPr lang="fr-BE" dirty="0" smtClean="0">
                <a:solidFill>
                  <a:srgbClr val="FF0000"/>
                </a:solidFill>
              </a:rPr>
              <a:t>-</a:t>
            </a:r>
            <a:r>
              <a:rPr lang="fr-BE" dirty="0" err="1" smtClean="0">
                <a:solidFill>
                  <a:srgbClr val="FF0000"/>
                </a:solidFill>
              </a:rPr>
              <a:t>yourself</a:t>
            </a:r>
            <a:r>
              <a:rPr lang="fr-BE" dirty="0" smtClean="0"/>
              <a:t>)</a:t>
            </a:r>
          </a:p>
          <a:p>
            <a:pPr marL="114300" indent="0">
              <a:buNone/>
            </a:pPr>
            <a:endParaRPr lang="fr-BE" dirty="0"/>
          </a:p>
          <a:p>
            <a:endParaRPr lang="fr-BE"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381416"/>
            <a:ext cx="3316061" cy="4707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space réservé du contenu 2"/>
          <p:cNvSpPr txBox="1">
            <a:spLocks/>
          </p:cNvSpPr>
          <p:nvPr/>
        </p:nvSpPr>
        <p:spPr>
          <a:xfrm>
            <a:off x="5292080" y="6313296"/>
            <a:ext cx="3096344" cy="5447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fr-BE" dirty="0" smtClean="0">
                <a:solidFill>
                  <a:srgbClr val="FF0000"/>
                </a:solidFill>
              </a:rPr>
              <a:t>De nouveaux objets</a:t>
            </a:r>
          </a:p>
          <a:p>
            <a:endParaRPr lang="fr-BE" dirty="0" smtClean="0"/>
          </a:p>
          <a:p>
            <a:endParaRPr lang="fr-BE" dirty="0"/>
          </a:p>
        </p:txBody>
      </p:sp>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007" y="3413954"/>
            <a:ext cx="3973399" cy="2674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533452"/>
            <a:ext cx="3749476" cy="230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11698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Plan de la présentation		</a:t>
            </a:r>
            <a:endParaRPr lang="fr-BE" dirty="0"/>
          </a:p>
        </p:txBody>
      </p:sp>
      <p:sp>
        <p:nvSpPr>
          <p:cNvPr id="3" name="Espace réservé du contenu 2"/>
          <p:cNvSpPr>
            <a:spLocks noGrp="1"/>
          </p:cNvSpPr>
          <p:nvPr>
            <p:ph idx="1"/>
          </p:nvPr>
        </p:nvSpPr>
        <p:spPr>
          <a:xfrm>
            <a:off x="457200" y="1196752"/>
            <a:ext cx="8867328" cy="5760640"/>
          </a:xfrm>
        </p:spPr>
        <p:txBody>
          <a:bodyPr>
            <a:normAutofit/>
          </a:bodyPr>
          <a:lstStyle/>
          <a:p>
            <a:pPr marL="571500" indent="-457200">
              <a:buAutoNum type="arabicParenR"/>
            </a:pPr>
            <a:r>
              <a:rPr lang="fr-BE" dirty="0" smtClean="0"/>
              <a:t>La vision inclusive de l’ONE</a:t>
            </a:r>
          </a:p>
          <a:p>
            <a:pPr marL="868680" lvl="1" indent="-457200">
              <a:buAutoNum type="arabicParenR"/>
            </a:pPr>
            <a:r>
              <a:rPr lang="fr-BE" dirty="0" smtClean="0"/>
              <a:t>Définition d’un lieu inclusif</a:t>
            </a:r>
          </a:p>
          <a:p>
            <a:pPr marL="868680" lvl="1" indent="-457200">
              <a:buAutoNum type="arabicParenR"/>
            </a:pPr>
            <a:r>
              <a:rPr lang="fr-BE" dirty="0" smtClean="0"/>
              <a:t>Quelques notions clés</a:t>
            </a:r>
          </a:p>
          <a:p>
            <a:pPr marL="571500" indent="-457200">
              <a:buAutoNum type="arabicParenR"/>
            </a:pPr>
            <a:r>
              <a:rPr lang="fr-BE" dirty="0" smtClean="0"/>
              <a:t>Les outils d’accompagnement</a:t>
            </a:r>
          </a:p>
          <a:p>
            <a:pPr marL="868680" lvl="1" indent="-457200">
              <a:buAutoNum type="arabicParenR"/>
            </a:pPr>
            <a:r>
              <a:rPr lang="fr-BE" dirty="0" smtClean="0"/>
              <a:t>Dossier pédagogique</a:t>
            </a:r>
          </a:p>
          <a:p>
            <a:pPr marL="868680" lvl="1" indent="-457200">
              <a:buAutoNum type="arabicParenR"/>
            </a:pPr>
            <a:r>
              <a:rPr lang="fr-BE" dirty="0" smtClean="0"/>
              <a:t>Malles pédagogiques</a:t>
            </a:r>
          </a:p>
          <a:p>
            <a:pPr marL="1234440" lvl="2" indent="-457200">
              <a:buAutoNum type="arabicParenR"/>
            </a:pPr>
            <a:r>
              <a:rPr lang="fr-BE" dirty="0" smtClean="0"/>
              <a:t>Objets</a:t>
            </a:r>
          </a:p>
          <a:p>
            <a:pPr marL="1234440" lvl="2" indent="-457200">
              <a:buAutoNum type="arabicParenR"/>
            </a:pPr>
            <a:r>
              <a:rPr lang="fr-BE" dirty="0" smtClean="0"/>
              <a:t>Fiches d’activités</a:t>
            </a:r>
          </a:p>
          <a:p>
            <a:pPr marL="1234440" lvl="2" indent="-457200">
              <a:buAutoNum type="arabicParenR"/>
            </a:pPr>
            <a:r>
              <a:rPr lang="fr-BE" dirty="0" smtClean="0"/>
              <a:t>Fiches DIY</a:t>
            </a:r>
          </a:p>
          <a:p>
            <a:pPr marL="571500" indent="-457200">
              <a:buAutoNum type="arabicParenR"/>
            </a:pPr>
            <a:r>
              <a:rPr lang="fr-BE" b="1" dirty="0" smtClean="0">
                <a:solidFill>
                  <a:srgbClr val="FF0000"/>
                </a:solidFill>
              </a:rPr>
              <a:t>L’accompagnement</a:t>
            </a:r>
          </a:p>
        </p:txBody>
      </p:sp>
    </p:spTree>
    <p:extLst>
      <p:ext uri="{BB962C8B-B14F-4D97-AF65-F5344CB8AC3E}">
        <p14:creationId xmlns:p14="http://schemas.microsoft.com/office/powerpoint/2010/main" val="16393358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re 1"/>
          <p:cNvSpPr>
            <a:spLocks noGrp="1"/>
          </p:cNvSpPr>
          <p:nvPr>
            <p:ph type="title"/>
          </p:nvPr>
        </p:nvSpPr>
        <p:spPr>
          <a:xfrm>
            <a:off x="914400" y="404813"/>
            <a:ext cx="8229600" cy="720725"/>
          </a:xfrm>
        </p:spPr>
        <p:txBody>
          <a:bodyPr/>
          <a:lstStyle/>
          <a:p>
            <a:r>
              <a:rPr lang="fr-BE" altLang="fr-FR" smtClean="0"/>
              <a:t>L’accompagnement : le sens</a:t>
            </a:r>
          </a:p>
        </p:txBody>
      </p:sp>
      <p:sp>
        <p:nvSpPr>
          <p:cNvPr id="90115" name="Espace réservé du contenu 2"/>
          <p:cNvSpPr>
            <a:spLocks noGrp="1"/>
          </p:cNvSpPr>
          <p:nvPr>
            <p:ph idx="1"/>
          </p:nvPr>
        </p:nvSpPr>
        <p:spPr bwMode="auto">
          <a:xfrm>
            <a:off x="468313" y="1196975"/>
            <a:ext cx="7704087" cy="54721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0" indent="0" algn="just">
              <a:buFontTx/>
              <a:buNone/>
              <a:defRPr/>
            </a:pPr>
            <a:r>
              <a:rPr lang="fr-BE" altLang="fr-FR" sz="2800" dirty="0" smtClean="0">
                <a:latin typeface="Trebuchet MS" pitchFamily="34" charset="0"/>
              </a:rPr>
              <a:t>Objectif des ressources </a:t>
            </a:r>
            <a:r>
              <a:rPr lang="fr-BE" altLang="fr-FR" sz="2800" dirty="0">
                <a:latin typeface="Trebuchet MS" pitchFamily="34" charset="0"/>
              </a:rPr>
              <a:t> </a:t>
            </a:r>
            <a:r>
              <a:rPr lang="fr-BE" altLang="fr-FR" sz="2800" dirty="0" smtClean="0">
                <a:latin typeface="Trebuchet MS" pitchFamily="34" charset="0"/>
              </a:rPr>
              <a:t>: être utilisées dans le cadre d’un accompagnement.</a:t>
            </a:r>
          </a:p>
          <a:p>
            <a:pPr marL="0" indent="0" algn="just">
              <a:buFontTx/>
              <a:buNone/>
              <a:defRPr/>
            </a:pPr>
            <a:endParaRPr lang="fr-BE" altLang="fr-FR" sz="2400" dirty="0" smtClean="0">
              <a:latin typeface="Trebuchet MS" pitchFamily="34" charset="0"/>
            </a:endParaRPr>
          </a:p>
          <a:p>
            <a:pPr algn="just">
              <a:buFontTx/>
              <a:buChar char="-"/>
              <a:defRPr/>
            </a:pPr>
            <a:r>
              <a:rPr lang="fr-BE" altLang="fr-FR" sz="2500" dirty="0" smtClean="0">
                <a:latin typeface="Trebuchet MS" pitchFamily="34" charset="0"/>
              </a:rPr>
              <a:t>Les contenus ne proposent pas du clef sur porte</a:t>
            </a:r>
          </a:p>
          <a:p>
            <a:pPr algn="just">
              <a:buFontTx/>
              <a:buChar char="-"/>
              <a:defRPr/>
            </a:pPr>
            <a:r>
              <a:rPr lang="fr-BE" altLang="fr-FR" sz="2500" dirty="0">
                <a:latin typeface="Trebuchet MS" pitchFamily="34" charset="0"/>
              </a:rPr>
              <a:t>C</a:t>
            </a:r>
            <a:r>
              <a:rPr lang="fr-BE" altLang="fr-FR" sz="2500" dirty="0" smtClean="0">
                <a:latin typeface="Trebuchet MS" pitchFamily="34" charset="0"/>
              </a:rPr>
              <a:t>haque contexte est singulier</a:t>
            </a:r>
            <a:endParaRPr lang="fr-BE" altLang="fr-FR" sz="2500" dirty="0">
              <a:latin typeface="Trebuchet MS" pitchFamily="34" charset="0"/>
            </a:endParaRPr>
          </a:p>
          <a:p>
            <a:pPr algn="just">
              <a:buFontTx/>
              <a:buChar char="-"/>
              <a:defRPr/>
            </a:pPr>
            <a:r>
              <a:rPr lang="fr-BE" altLang="fr-FR" sz="2500" dirty="0" smtClean="0">
                <a:latin typeface="Trebuchet MS" pitchFamily="34" charset="0"/>
              </a:rPr>
              <a:t>Un accompagnement « ad hoc » est nécessaire </a:t>
            </a:r>
            <a:r>
              <a:rPr lang="fr-BE" altLang="fr-FR" sz="2500" dirty="0">
                <a:latin typeface="Trebuchet MS" pitchFamily="34" charset="0"/>
              </a:rPr>
              <a:t> </a:t>
            </a:r>
            <a:r>
              <a:rPr lang="fr-BE" altLang="fr-FR" sz="2500" dirty="0" smtClean="0">
                <a:latin typeface="Trebuchet MS" pitchFamily="34" charset="0"/>
              </a:rPr>
              <a:t>: </a:t>
            </a:r>
          </a:p>
          <a:p>
            <a:pPr lvl="1" algn="just">
              <a:buFont typeface="Arial" panose="020B0604020202020204" pitchFamily="34" charset="0"/>
              <a:buChar char="•"/>
              <a:defRPr/>
            </a:pPr>
            <a:r>
              <a:rPr lang="fr-BE" altLang="fr-FR" sz="2200" dirty="0">
                <a:latin typeface="Trebuchet MS" pitchFamily="34" charset="0"/>
              </a:rPr>
              <a:t>e</a:t>
            </a:r>
            <a:r>
              <a:rPr lang="fr-BE" altLang="fr-FR" sz="2200" dirty="0" smtClean="0">
                <a:latin typeface="Trebuchet MS" pitchFamily="34" charset="0"/>
              </a:rPr>
              <a:t>nvisager ce que recouvre cette singularité ;</a:t>
            </a:r>
          </a:p>
          <a:p>
            <a:pPr lvl="1" algn="just">
              <a:buFont typeface="Arial" panose="020B0604020202020204" pitchFamily="34" charset="0"/>
              <a:buChar char="•"/>
              <a:defRPr/>
            </a:pPr>
            <a:r>
              <a:rPr lang="fr-BE" altLang="fr-FR" sz="2200" dirty="0" smtClean="0">
                <a:latin typeface="Trebuchet MS" pitchFamily="34" charset="0"/>
              </a:rPr>
              <a:t>réfléchir, avec les professionnel-le-s concerné-e-s des pistes concrètes pour améliorer les conditions d’accueil.</a:t>
            </a:r>
          </a:p>
          <a:p>
            <a:pPr marL="0" indent="0" algn="just">
              <a:buFontTx/>
              <a:buNone/>
              <a:defRPr/>
            </a:pPr>
            <a:endParaRPr lang="fr-BE" altLang="fr-FR" sz="2400" dirty="0" smtClean="0">
              <a:latin typeface="Trebuchet MS" pitchFamily="34" charset="0"/>
            </a:endParaRPr>
          </a:p>
          <a:p>
            <a:pPr marL="0" indent="0" algn="just">
              <a:buFontTx/>
              <a:buNone/>
              <a:defRPr/>
            </a:pPr>
            <a:r>
              <a:rPr lang="fr-BE" altLang="fr-FR" sz="2800" dirty="0" smtClean="0">
                <a:latin typeface="Trebuchet MS" pitchFamily="34" charset="0"/>
              </a:rPr>
              <a:t>Le dossier pédagogique aide à structurer ce travail.</a:t>
            </a:r>
          </a:p>
        </p:txBody>
      </p:sp>
    </p:spTree>
    <p:extLst>
      <p:ext uri="{BB962C8B-B14F-4D97-AF65-F5344CB8AC3E}">
        <p14:creationId xmlns:p14="http://schemas.microsoft.com/office/powerpoint/2010/main" val="7284708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7753672" cy="1143000"/>
          </a:xfrm>
        </p:spPr>
        <p:txBody>
          <a:bodyPr/>
          <a:lstStyle/>
          <a:p>
            <a:pPr algn="ctr"/>
            <a:r>
              <a:rPr lang="fr-BE" dirty="0" smtClean="0"/>
              <a:t>L’accompagnement : </a:t>
            </a:r>
            <a:br>
              <a:rPr lang="fr-BE" dirty="0" smtClean="0"/>
            </a:br>
            <a:r>
              <a:rPr lang="fr-BE" dirty="0" smtClean="0"/>
              <a:t>avec quels outils?</a:t>
            </a:r>
            <a:endParaRPr lang="fr-BE" dirty="0"/>
          </a:p>
        </p:txBody>
      </p:sp>
      <p:sp>
        <p:nvSpPr>
          <p:cNvPr id="3" name="Espace réservé du contenu 2"/>
          <p:cNvSpPr>
            <a:spLocks noGrp="1"/>
          </p:cNvSpPr>
          <p:nvPr>
            <p:ph idx="1"/>
          </p:nvPr>
        </p:nvSpPr>
        <p:spPr/>
        <p:txBody>
          <a:bodyPr>
            <a:normAutofit lnSpcReduction="10000"/>
          </a:bodyPr>
          <a:lstStyle/>
          <a:p>
            <a:r>
              <a:rPr lang="fr-BE" dirty="0" smtClean="0"/>
              <a:t>Pour accompagner une équipe, en tant que CATL ou que CAL, plusieurs outils sont disponibles :</a:t>
            </a:r>
          </a:p>
          <a:p>
            <a:pPr lvl="1"/>
            <a:r>
              <a:rPr lang="fr-BE" dirty="0" smtClean="0"/>
              <a:t>Le dossier pédagogique</a:t>
            </a:r>
          </a:p>
          <a:p>
            <a:pPr lvl="1"/>
            <a:r>
              <a:rPr lang="fr-BE" dirty="0" smtClean="0"/>
              <a:t>Les malles pédagogiques</a:t>
            </a:r>
          </a:p>
          <a:p>
            <a:pPr lvl="2"/>
            <a:r>
              <a:rPr lang="fr-BE" dirty="0" smtClean="0"/>
              <a:t>Les objets</a:t>
            </a:r>
          </a:p>
          <a:p>
            <a:pPr lvl="2"/>
            <a:r>
              <a:rPr lang="fr-BE" dirty="0" smtClean="0"/>
              <a:t>Les fiches d’activités</a:t>
            </a:r>
          </a:p>
          <a:p>
            <a:pPr lvl="1"/>
            <a:r>
              <a:rPr lang="fr-BE" dirty="0" smtClean="0"/>
              <a:t>Les fiches </a:t>
            </a:r>
            <a:r>
              <a:rPr lang="fr-BE" dirty="0" err="1" smtClean="0"/>
              <a:t>Do-it</a:t>
            </a:r>
            <a:r>
              <a:rPr lang="fr-BE" dirty="0" smtClean="0"/>
              <a:t> </a:t>
            </a:r>
            <a:r>
              <a:rPr lang="fr-BE" dirty="0" err="1" smtClean="0"/>
              <a:t>Yourself</a:t>
            </a:r>
            <a:r>
              <a:rPr lang="fr-BE" dirty="0" smtClean="0"/>
              <a:t> pour créer ses propres jeux</a:t>
            </a:r>
          </a:p>
          <a:p>
            <a:pPr lvl="1"/>
            <a:r>
              <a:rPr lang="fr-BE" dirty="0" smtClean="0"/>
              <a:t>Un document « ressources » regroupant des publications et outils traitant de l’accueil de tous, de la diversité…</a:t>
            </a:r>
          </a:p>
          <a:p>
            <a:endParaRPr lang="fr-BE" dirty="0" smtClean="0"/>
          </a:p>
          <a:p>
            <a:r>
              <a:rPr lang="fr-BE" dirty="0" smtClean="0"/>
              <a:t>Tous ces outils sont accessibles gratuitement sur le site internet de l’ONE : </a:t>
            </a:r>
          </a:p>
          <a:p>
            <a:pPr lvl="1"/>
            <a:r>
              <a:rPr lang="fr-BE" dirty="0">
                <a:hlinkClick r:id="rId3"/>
              </a:rPr>
              <a:t>http://www.one.be/professionnels/inclusion-et-handicap/dispositif-et-malles-inclusion</a:t>
            </a:r>
            <a:r>
              <a:rPr lang="fr-BE" dirty="0" smtClean="0">
                <a:hlinkClick r:id="rId3"/>
              </a:rPr>
              <a:t>/</a:t>
            </a:r>
            <a:endParaRPr lang="fr-BE" dirty="0" smtClean="0"/>
          </a:p>
          <a:p>
            <a:endParaRPr lang="fr-BE" dirty="0"/>
          </a:p>
        </p:txBody>
      </p:sp>
    </p:spTree>
    <p:extLst>
      <p:ext uri="{BB962C8B-B14F-4D97-AF65-F5344CB8AC3E}">
        <p14:creationId xmlns:p14="http://schemas.microsoft.com/office/powerpoint/2010/main" val="40132954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276872"/>
            <a:ext cx="7620000" cy="1143000"/>
          </a:xfrm>
        </p:spPr>
        <p:txBody>
          <a:bodyPr/>
          <a:lstStyle/>
          <a:p>
            <a:pPr algn="ctr"/>
            <a:r>
              <a:rPr lang="fr-BE" dirty="0"/>
              <a:t/>
            </a:r>
            <a:br>
              <a:rPr lang="fr-BE" dirty="0"/>
            </a:br>
            <a:r>
              <a:rPr lang="fr-BE" dirty="0"/>
              <a:t>A partir de </a:t>
            </a:r>
            <a:r>
              <a:rPr lang="fr-BE" b="1" dirty="0"/>
              <a:t>2018, </a:t>
            </a:r>
            <a:r>
              <a:rPr lang="fr-BE" dirty="0"/>
              <a:t>que faire si une équipe souhaite emprunter une malle ? </a:t>
            </a:r>
          </a:p>
        </p:txBody>
      </p:sp>
    </p:spTree>
    <p:extLst>
      <p:ext uri="{BB962C8B-B14F-4D97-AF65-F5344CB8AC3E}">
        <p14:creationId xmlns:p14="http://schemas.microsoft.com/office/powerpoint/2010/main" val="30910460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03564" y="1772816"/>
            <a:ext cx="6927273" cy="4800600"/>
          </a:xfrm>
        </p:spPr>
        <p:txBody>
          <a:bodyPr>
            <a:normAutofit fontScale="85000" lnSpcReduction="10000"/>
          </a:bodyPr>
          <a:lstStyle/>
          <a:p>
            <a:pPr marL="114300" indent="0">
              <a:buNone/>
            </a:pPr>
            <a:r>
              <a:rPr lang="fr-BE" dirty="0" smtClean="0"/>
              <a:t>Les démarches sont les suivantes :</a:t>
            </a:r>
          </a:p>
          <a:p>
            <a:r>
              <a:rPr lang="fr-BE" dirty="0" smtClean="0"/>
              <a:t>Prendre contact avec : </a:t>
            </a:r>
          </a:p>
          <a:p>
            <a:pPr lvl="1"/>
            <a:r>
              <a:rPr lang="fr-BE" dirty="0" err="1" smtClean="0"/>
              <a:t>le-la</a:t>
            </a:r>
            <a:r>
              <a:rPr lang="fr-BE" dirty="0" smtClean="0"/>
              <a:t> coordinateur-</a:t>
            </a:r>
            <a:r>
              <a:rPr lang="fr-BE" dirty="0" err="1" smtClean="0"/>
              <a:t>trice</a:t>
            </a:r>
            <a:r>
              <a:rPr lang="fr-BE" dirty="0" smtClean="0"/>
              <a:t> ATL du secteur </a:t>
            </a:r>
          </a:p>
          <a:p>
            <a:pPr lvl="1"/>
            <a:r>
              <a:rPr lang="fr-BE" dirty="0" smtClean="0"/>
              <a:t>ou </a:t>
            </a:r>
            <a:r>
              <a:rPr lang="fr-BE" dirty="0" err="1" smtClean="0"/>
              <a:t>le-la</a:t>
            </a:r>
            <a:r>
              <a:rPr lang="fr-BE" dirty="0" smtClean="0"/>
              <a:t> coordinateur-</a:t>
            </a:r>
            <a:r>
              <a:rPr lang="fr-BE" dirty="0" err="1" smtClean="0"/>
              <a:t>trice</a:t>
            </a:r>
            <a:r>
              <a:rPr lang="fr-BE" dirty="0" smtClean="0"/>
              <a:t> accueil </a:t>
            </a:r>
          </a:p>
          <a:p>
            <a:pPr lvl="1"/>
            <a:r>
              <a:rPr lang="fr-BE" dirty="0" smtClean="0"/>
              <a:t>ou </a:t>
            </a:r>
            <a:r>
              <a:rPr lang="fr-BE" dirty="0" err="1" smtClean="0"/>
              <a:t>le-la</a:t>
            </a:r>
            <a:r>
              <a:rPr lang="fr-BE" dirty="0" smtClean="0"/>
              <a:t> conseiller-ère pédagogique</a:t>
            </a:r>
          </a:p>
          <a:p>
            <a:pPr lvl="1"/>
            <a:r>
              <a:rPr lang="fr-BE" dirty="0" smtClean="0"/>
              <a:t>ou un opérateur de formation travaillant les questions d’inclusion</a:t>
            </a:r>
          </a:p>
          <a:p>
            <a:endParaRPr lang="fr-BE" dirty="0" smtClean="0"/>
          </a:p>
          <a:p>
            <a:r>
              <a:rPr lang="fr-BE" dirty="0" smtClean="0"/>
              <a:t>Compléter </a:t>
            </a:r>
            <a:r>
              <a:rPr lang="fr-BE" dirty="0"/>
              <a:t>le formulaire de demande d’emprunt accessible à l’adresse suivante http://www.one.be/professionnels/inclusion-et-handicap/dispositif-et-outils/emprunter-les-malles/</a:t>
            </a:r>
            <a:endParaRPr lang="fr-BE" dirty="0" smtClean="0"/>
          </a:p>
          <a:p>
            <a:r>
              <a:rPr lang="fr-BE" dirty="0" smtClean="0"/>
              <a:t>Soumettre </a:t>
            </a:r>
            <a:r>
              <a:rPr lang="fr-BE" dirty="0"/>
              <a:t>un « projet » par rapport à l'utilisation de la malle</a:t>
            </a:r>
            <a:r>
              <a:rPr lang="fr-BE" dirty="0" smtClean="0"/>
              <a:t>.</a:t>
            </a:r>
          </a:p>
          <a:p>
            <a:pPr marL="1051560" lvl="3" indent="0">
              <a:buNone/>
            </a:pPr>
            <a:endParaRPr lang="fr-BE" dirty="0"/>
          </a:p>
          <a:p>
            <a:pPr marL="1051560" lvl="3" indent="0">
              <a:buNone/>
            </a:pPr>
            <a:r>
              <a:rPr lang="fr-BE" sz="2800" dirty="0" smtClean="0"/>
              <a:t>Le </a:t>
            </a:r>
            <a:r>
              <a:rPr lang="fr-BE" sz="2800" dirty="0"/>
              <a:t>dossier pédagogique </a:t>
            </a:r>
            <a:r>
              <a:rPr lang="fr-BE" sz="2800" dirty="0" smtClean="0"/>
              <a:t>= un outil clé pour réaliser son projet</a:t>
            </a:r>
            <a:endParaRPr lang="fr-BE" sz="2800" dirty="0"/>
          </a:p>
          <a:p>
            <a:pPr marL="411480" lvl="1" indent="0">
              <a:buNone/>
            </a:pPr>
            <a:r>
              <a:rPr lang="fr-BE" sz="2800" dirty="0" smtClean="0"/>
              <a:t> </a:t>
            </a:r>
          </a:p>
        </p:txBody>
      </p:sp>
      <p:sp>
        <p:nvSpPr>
          <p:cNvPr id="4" name="Titre 3"/>
          <p:cNvSpPr>
            <a:spLocks noGrp="1"/>
          </p:cNvSpPr>
          <p:nvPr>
            <p:ph type="title"/>
          </p:nvPr>
        </p:nvSpPr>
        <p:spPr/>
        <p:txBody>
          <a:bodyPr/>
          <a:lstStyle/>
          <a:p>
            <a:r>
              <a:rPr lang="fr-BE" dirty="0" smtClean="0"/>
              <a:t>Comment emprunter la malle</a:t>
            </a:r>
            <a:endParaRPr lang="fr-BE" dirty="0"/>
          </a:p>
        </p:txBody>
      </p:sp>
    </p:spTree>
    <p:extLst>
      <p:ext uri="{BB962C8B-B14F-4D97-AF65-F5344CB8AC3E}">
        <p14:creationId xmlns:p14="http://schemas.microsoft.com/office/powerpoint/2010/main" val="21861151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lvl="1"/>
            <a:r>
              <a:rPr lang="fr-BE" sz="2800" dirty="0" smtClean="0"/>
              <a:t>Accompagner l’équipe dans la création de son projet </a:t>
            </a:r>
            <a:r>
              <a:rPr lang="fr-BE" sz="2800" u="sng" dirty="0" smtClean="0"/>
              <a:t>à l’aide du dossier pédagogique</a:t>
            </a:r>
          </a:p>
          <a:p>
            <a:pPr lvl="1"/>
            <a:r>
              <a:rPr lang="fr-BE" sz="2800" dirty="0" smtClean="0"/>
              <a:t>Accompagner l’équipe dans l’appropriation de la </a:t>
            </a:r>
            <a:r>
              <a:rPr lang="fr-BE" sz="2800" b="1" dirty="0" smtClean="0"/>
              <a:t>vision inclusive</a:t>
            </a:r>
            <a:r>
              <a:rPr lang="fr-BE" sz="2800" dirty="0" smtClean="0"/>
              <a:t>, </a:t>
            </a:r>
            <a:r>
              <a:rPr lang="fr-BE" sz="2800" u="sng" dirty="0" smtClean="0"/>
              <a:t>avec les outils de la malle</a:t>
            </a:r>
          </a:p>
          <a:p>
            <a:pPr lvl="1"/>
            <a:r>
              <a:rPr lang="fr-BE" sz="2800" dirty="0" smtClean="0"/>
              <a:t>Accompagner l’équipe dans la </a:t>
            </a:r>
            <a:r>
              <a:rPr lang="fr-BE" sz="2800" u="sng" dirty="0" smtClean="0"/>
              <a:t>concrétisation</a:t>
            </a:r>
            <a:r>
              <a:rPr lang="fr-BE" sz="2800" dirty="0" smtClean="0"/>
              <a:t> puis l’</a:t>
            </a:r>
            <a:r>
              <a:rPr lang="fr-BE" sz="2800" u="sng" dirty="0" smtClean="0"/>
              <a:t>évaluation</a:t>
            </a:r>
            <a:r>
              <a:rPr lang="fr-BE" sz="2800" dirty="0" smtClean="0"/>
              <a:t> de son projet</a:t>
            </a:r>
          </a:p>
        </p:txBody>
      </p:sp>
      <p:sp>
        <p:nvSpPr>
          <p:cNvPr id="4" name="Titre 3"/>
          <p:cNvSpPr>
            <a:spLocks noGrp="1"/>
          </p:cNvSpPr>
          <p:nvPr>
            <p:ph type="title"/>
          </p:nvPr>
        </p:nvSpPr>
        <p:spPr/>
        <p:txBody>
          <a:bodyPr/>
          <a:lstStyle/>
          <a:p>
            <a:r>
              <a:rPr lang="fr-BE" dirty="0" smtClean="0"/>
              <a:t>En synthèse, le rôle de la CATL</a:t>
            </a:r>
            <a:endParaRPr lang="fr-BE" dirty="0"/>
          </a:p>
        </p:txBody>
      </p:sp>
    </p:spTree>
    <p:extLst>
      <p:ext uri="{BB962C8B-B14F-4D97-AF65-F5344CB8AC3E}">
        <p14:creationId xmlns:p14="http://schemas.microsoft.com/office/powerpoint/2010/main" val="37052468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708920"/>
            <a:ext cx="7620000" cy="1143000"/>
          </a:xfrm>
        </p:spPr>
        <p:txBody>
          <a:bodyPr/>
          <a:lstStyle/>
          <a:p>
            <a:r>
              <a:rPr lang="en-US" dirty="0" smtClean="0"/>
              <a:t>Pour </a:t>
            </a:r>
            <a:r>
              <a:rPr lang="en-US" dirty="0" err="1" smtClean="0"/>
              <a:t>aller</a:t>
            </a:r>
            <a:r>
              <a:rPr lang="en-US" dirty="0" smtClean="0"/>
              <a:t> plus loin…</a:t>
            </a:r>
            <a:endParaRPr lang="en-US" dirty="0"/>
          </a:p>
        </p:txBody>
      </p:sp>
    </p:spTree>
    <p:extLst>
      <p:ext uri="{BB962C8B-B14F-4D97-AF65-F5344CB8AC3E}">
        <p14:creationId xmlns:p14="http://schemas.microsoft.com/office/powerpoint/2010/main" val="14255975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camus\Pictures\un air de familles.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20855237">
            <a:off x="2897553" y="3807448"/>
            <a:ext cx="2723153" cy="2723153"/>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fr-BE" dirty="0" smtClean="0"/>
              <a:t>Des livres…</a:t>
            </a:r>
            <a:endParaRPr lang="fr-BE" dirty="0"/>
          </a:p>
        </p:txBody>
      </p:sp>
      <p:pic>
        <p:nvPicPr>
          <p:cNvPr id="5122" name="Picture 2" descr="Résultat de recherche d'images pour &quot;monsieur blaireau et madame renarde la rencontre&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3776" y="2564904"/>
            <a:ext cx="2523746" cy="3230724"/>
          </a:xfrm>
          <a:prstGeom prst="rect">
            <a:avLst/>
          </a:prstGeom>
          <a:noFill/>
          <a:extLst>
            <a:ext uri="{909E8E84-426E-40DD-AFC4-6F175D3DCCD1}">
              <a14:hiddenFill xmlns:a14="http://schemas.microsoft.com/office/drawing/2010/main">
                <a:solidFill>
                  <a:srgbClr val="FFFFFF"/>
                </a:solidFill>
              </a14:hiddenFill>
            </a:ext>
          </a:extLst>
        </p:spPr>
      </p:pic>
      <p:sp>
        <p:nvSpPr>
          <p:cNvPr id="6" name="Titre 1"/>
          <p:cNvSpPr txBox="1">
            <a:spLocks/>
          </p:cNvSpPr>
          <p:nvPr/>
        </p:nvSpPr>
        <p:spPr>
          <a:xfrm>
            <a:off x="4757936" y="1268760"/>
            <a:ext cx="3486472" cy="129614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fr-BE" sz="2800" dirty="0" smtClean="0">
                <a:latin typeface="Cambria" panose="02040503050406030204" pitchFamily="18" charset="0"/>
              </a:rPr>
              <a:t>Pas une mais diverses configurations familiales</a:t>
            </a:r>
            <a:endParaRPr lang="fr-BE" sz="2800" dirty="0">
              <a:latin typeface="Cambria" panose="02040503050406030204"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14" y="1247194"/>
            <a:ext cx="3929058" cy="2293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3645024"/>
            <a:ext cx="28003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2315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p:cNvSpPr>
          <p:nvPr>
            <p:ph type="title"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fr-BE" sz="2800" dirty="0" smtClean="0"/>
              <a:t>Un lieu inclusif est ….</a:t>
            </a:r>
            <a:endParaRPr lang="fr-FR" sz="2800" dirty="0" smtClean="0">
              <a:effectLst/>
            </a:endParaRPr>
          </a:p>
        </p:txBody>
      </p:sp>
      <p:sp>
        <p:nvSpPr>
          <p:cNvPr id="87043" name="Rectangle 3"/>
          <p:cNvSpPr>
            <a:spLocks noGrp="1"/>
          </p:cNvSpPr>
          <p:nvPr>
            <p:ph type="body" idx="4294967295"/>
          </p:nvPr>
        </p:nvSpPr>
        <p:spPr/>
        <p:txBody>
          <a:bodyPr>
            <a:normAutofit fontScale="85000" lnSpcReduction="10000"/>
          </a:bodyPr>
          <a:lstStyle/>
          <a:p>
            <a:pPr marL="114300" indent="0" algn="just">
              <a:buNone/>
            </a:pPr>
            <a:r>
              <a:rPr lang="fr-BE" sz="2400" dirty="0" smtClean="0"/>
              <a:t>«</a:t>
            </a:r>
            <a:r>
              <a:rPr lang="fr-BE" sz="2400" dirty="0"/>
              <a:t> </a:t>
            </a:r>
            <a:r>
              <a:rPr lang="fr-BE" sz="2700" i="1" dirty="0" smtClean="0">
                <a:latin typeface="Cambria" panose="02040503050406030204" pitchFamily="18" charset="0"/>
              </a:rPr>
              <a:t>Un lieu inclusif est </a:t>
            </a:r>
            <a:r>
              <a:rPr lang="fr-BE" sz="2700" i="1" dirty="0">
                <a:latin typeface="Cambria" panose="02040503050406030204" pitchFamily="18" charset="0"/>
              </a:rPr>
              <a:t>un lieu qui prend en considération les différentes composantes de l’identité (genre, appartenance culturelle, caractéristiques propres, besoins spécifiques, …) dont chacun est porteur, qui considère chacun comme le bienvenu quelles que soient ses caractéristiques, qui facilite l’accès. </a:t>
            </a:r>
          </a:p>
          <a:p>
            <a:pPr marL="114300" indent="0" algn="just">
              <a:buNone/>
            </a:pPr>
            <a:r>
              <a:rPr lang="fr-BE" sz="2700" i="1" dirty="0">
                <a:latin typeface="Cambria" panose="02040503050406030204" pitchFamily="18" charset="0"/>
              </a:rPr>
              <a:t>C’est un lieu où chacun peut apprendre de l’autre et s’enrichir des apports de tous, où il peut participer activement, en fonction de ses compétences et de ses intérêts et prendre la parole sans être discriminé ou jugé comme devant rattraper un retard, manquant de quelque chose.  </a:t>
            </a:r>
            <a:endParaRPr lang="fr-BE" sz="2700" i="1" dirty="0" smtClean="0">
              <a:latin typeface="Cambria" panose="02040503050406030204" pitchFamily="18" charset="0"/>
            </a:endParaRPr>
          </a:p>
          <a:p>
            <a:pPr marL="114300" indent="0" algn="just">
              <a:buNone/>
            </a:pPr>
            <a:r>
              <a:rPr lang="fr-BE" sz="2700" i="1" dirty="0" smtClean="0">
                <a:latin typeface="Cambria" panose="02040503050406030204" pitchFamily="18" charset="0"/>
              </a:rPr>
              <a:t>Ce </a:t>
            </a:r>
            <a:r>
              <a:rPr lang="fr-BE" sz="2700" i="1" dirty="0">
                <a:latin typeface="Cambria" panose="02040503050406030204" pitchFamily="18" charset="0"/>
              </a:rPr>
              <a:t>lieu est inséré dans la communauté locale : des actions sont mises en place afin que les familles soient au courant des services proposés et de leur droit à en bénéficier.</a:t>
            </a:r>
            <a:r>
              <a:rPr lang="fr-BE" sz="2400" dirty="0"/>
              <a:t> »</a:t>
            </a:r>
          </a:p>
          <a:p>
            <a:pPr>
              <a:lnSpc>
                <a:spcPct val="80000"/>
              </a:lnSpc>
              <a:buNone/>
            </a:pPr>
            <a:endParaRPr lang="fr-BE" sz="2400" dirty="0"/>
          </a:p>
        </p:txBody>
      </p:sp>
    </p:spTree>
    <p:extLst>
      <p:ext uri="{BB962C8B-B14F-4D97-AF65-F5344CB8AC3E}">
        <p14:creationId xmlns:p14="http://schemas.microsoft.com/office/powerpoint/2010/main" val="35738213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Des possibilités de spectacle … Ici la machine arc-en-ciel</a:t>
            </a:r>
            <a:endParaRPr lang="fr-BE" dirty="0"/>
          </a:p>
        </p:txBody>
      </p:sp>
      <p:pic>
        <p:nvPicPr>
          <p:cNvPr id="4" name="Picture 2" descr="D:\Mes documents\documents maison\photos\idées déco\07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857375"/>
            <a:ext cx="7620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5958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24" y="27184"/>
            <a:ext cx="8445707" cy="1143000"/>
          </a:xfrm>
        </p:spPr>
        <p:txBody>
          <a:bodyPr/>
          <a:lstStyle/>
          <a:p>
            <a:pPr algn="ctr"/>
            <a:r>
              <a:rPr lang="fr-FR" sz="3000" dirty="0" smtClean="0"/>
              <a:t>D’autres outils existent aussi pour sensibiliser les enfants au respect de la diversité et à l’accueil de tous</a:t>
            </a:r>
            <a:endParaRPr lang="fr-FR" sz="3000"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7584" y="1196752"/>
            <a:ext cx="6800850"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66761">
            <a:off x="623183" y="3952407"/>
            <a:ext cx="6753225"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88677">
            <a:off x="672295" y="2518961"/>
            <a:ext cx="672465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608" y="5373216"/>
            <a:ext cx="6762750"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94756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827088" y="498475"/>
            <a:ext cx="74676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b="1">
                <a:solidFill>
                  <a:srgbClr val="E2003C"/>
                </a:solidFill>
                <a:latin typeface="+mj-lt"/>
                <a:ea typeface="+mj-ea"/>
                <a:cs typeface="+mj-cs"/>
              </a:defRPr>
            </a:lvl1pPr>
            <a:lvl2pPr algn="l" rtl="0" eaLnBrk="0" fontAlgn="base" hangingPunct="0">
              <a:spcBef>
                <a:spcPct val="0"/>
              </a:spcBef>
              <a:spcAft>
                <a:spcPct val="0"/>
              </a:spcAft>
              <a:defRPr sz="4400" b="1">
                <a:solidFill>
                  <a:srgbClr val="E2003C"/>
                </a:solidFill>
                <a:latin typeface="Trebuchet MS" pitchFamily="34" charset="0"/>
              </a:defRPr>
            </a:lvl2pPr>
            <a:lvl3pPr algn="l" rtl="0" eaLnBrk="0" fontAlgn="base" hangingPunct="0">
              <a:spcBef>
                <a:spcPct val="0"/>
              </a:spcBef>
              <a:spcAft>
                <a:spcPct val="0"/>
              </a:spcAft>
              <a:defRPr sz="4400" b="1">
                <a:solidFill>
                  <a:srgbClr val="E2003C"/>
                </a:solidFill>
                <a:latin typeface="Trebuchet MS" pitchFamily="34" charset="0"/>
              </a:defRPr>
            </a:lvl3pPr>
            <a:lvl4pPr algn="l" rtl="0" eaLnBrk="0" fontAlgn="base" hangingPunct="0">
              <a:spcBef>
                <a:spcPct val="0"/>
              </a:spcBef>
              <a:spcAft>
                <a:spcPct val="0"/>
              </a:spcAft>
              <a:defRPr sz="4400" b="1">
                <a:solidFill>
                  <a:srgbClr val="E2003C"/>
                </a:solidFill>
                <a:latin typeface="Trebuchet MS" pitchFamily="34" charset="0"/>
              </a:defRPr>
            </a:lvl4pPr>
            <a:lvl5pPr algn="l" rtl="0" eaLnBrk="0" fontAlgn="base" hangingPunct="0">
              <a:spcBef>
                <a:spcPct val="0"/>
              </a:spcBef>
              <a:spcAft>
                <a:spcPct val="0"/>
              </a:spcAft>
              <a:defRPr sz="4400" b="1">
                <a:solidFill>
                  <a:srgbClr val="E2003C"/>
                </a:solidFill>
                <a:latin typeface="Trebuchet MS" pitchFamily="34" charset="0"/>
              </a:defRPr>
            </a:lvl5pPr>
            <a:lvl6pPr marL="457200" algn="l" rtl="0" fontAlgn="base">
              <a:spcBef>
                <a:spcPct val="0"/>
              </a:spcBef>
              <a:spcAft>
                <a:spcPct val="0"/>
              </a:spcAft>
              <a:defRPr sz="4400" b="1">
                <a:solidFill>
                  <a:srgbClr val="E2003C"/>
                </a:solidFill>
                <a:latin typeface="Trebuchet MS" pitchFamily="34" charset="0"/>
              </a:defRPr>
            </a:lvl6pPr>
            <a:lvl7pPr marL="914400" algn="l" rtl="0" fontAlgn="base">
              <a:spcBef>
                <a:spcPct val="0"/>
              </a:spcBef>
              <a:spcAft>
                <a:spcPct val="0"/>
              </a:spcAft>
              <a:defRPr sz="4400" b="1">
                <a:solidFill>
                  <a:srgbClr val="E2003C"/>
                </a:solidFill>
                <a:latin typeface="Trebuchet MS" pitchFamily="34" charset="0"/>
              </a:defRPr>
            </a:lvl7pPr>
            <a:lvl8pPr marL="1371600" algn="l" rtl="0" fontAlgn="base">
              <a:spcBef>
                <a:spcPct val="0"/>
              </a:spcBef>
              <a:spcAft>
                <a:spcPct val="0"/>
              </a:spcAft>
              <a:defRPr sz="4400" b="1">
                <a:solidFill>
                  <a:srgbClr val="E2003C"/>
                </a:solidFill>
                <a:latin typeface="Trebuchet MS" pitchFamily="34" charset="0"/>
              </a:defRPr>
            </a:lvl8pPr>
            <a:lvl9pPr marL="1828800" algn="l" rtl="0" fontAlgn="base">
              <a:spcBef>
                <a:spcPct val="0"/>
              </a:spcBef>
              <a:spcAft>
                <a:spcPct val="0"/>
              </a:spcAft>
              <a:defRPr sz="4400" b="1">
                <a:solidFill>
                  <a:srgbClr val="E2003C"/>
                </a:solidFill>
                <a:latin typeface="Trebuchet MS" pitchFamily="34" charset="0"/>
              </a:defRPr>
            </a:lvl9pPr>
          </a:lstStyle>
          <a:p>
            <a:pPr algn="ctr" eaLnBrk="1" hangingPunct="1">
              <a:defRPr/>
            </a:pPr>
            <a:r>
              <a:rPr lang="fr-FR" altLang="fr-FR" sz="4800" kern="0" dirty="0" smtClean="0"/>
              <a:t>Merci pour votre participation !</a:t>
            </a:r>
          </a:p>
        </p:txBody>
      </p:sp>
      <p:sp>
        <p:nvSpPr>
          <p:cNvPr id="98307" name="Sous-titre 1"/>
          <p:cNvSpPr>
            <a:spLocks noGrp="1"/>
          </p:cNvSpPr>
          <p:nvPr>
            <p:ph type="subTitle" idx="1"/>
          </p:nvPr>
        </p:nvSpPr>
        <p:spPr bwMode="auto">
          <a:xfrm>
            <a:off x="395288" y="2924175"/>
            <a:ext cx="5400675" cy="3313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fr-BE" altLang="fr-FR" sz="2400" dirty="0" smtClean="0">
                <a:hlinkClick r:id="rId3"/>
              </a:rPr>
              <a:t>francois.marechal@one.be</a:t>
            </a:r>
            <a:r>
              <a:rPr lang="fr-BE" altLang="fr-FR" sz="2400" dirty="0" smtClean="0"/>
              <a:t> – Gestionnaire de projets</a:t>
            </a:r>
          </a:p>
          <a:p>
            <a:pPr algn="r"/>
            <a:r>
              <a:rPr lang="fr-BE" altLang="fr-FR" sz="2400" dirty="0" smtClean="0">
                <a:hlinkClick r:id="rId3"/>
              </a:rPr>
              <a:t>Angelique.direnzo@one.be</a:t>
            </a:r>
            <a:r>
              <a:rPr lang="fr-BE" altLang="fr-FR" sz="2400" dirty="0" smtClean="0"/>
              <a:t> </a:t>
            </a:r>
            <a:r>
              <a:rPr lang="fr-BE" altLang="fr-FR" sz="2400" dirty="0"/>
              <a:t>– Gestionnaire de projets</a:t>
            </a:r>
          </a:p>
          <a:p>
            <a:pPr algn="r"/>
            <a:r>
              <a:rPr lang="fr-BE" altLang="fr-FR" sz="2400" dirty="0" smtClean="0">
                <a:hlinkClick r:id="rId4"/>
              </a:rPr>
              <a:t>accessibilite-inclusion@one.be</a:t>
            </a:r>
            <a:r>
              <a:rPr lang="fr-BE" altLang="fr-FR" sz="2400" dirty="0" smtClean="0"/>
              <a:t> – Boîte mail générique</a:t>
            </a:r>
          </a:p>
          <a:p>
            <a:pPr algn="r"/>
            <a:endParaRPr lang="fr-BE" altLang="fr-FR" sz="2400" dirty="0" smtClean="0"/>
          </a:p>
        </p:txBody>
      </p:sp>
      <p:pic>
        <p:nvPicPr>
          <p:cNvPr id="98308" name="Picture 5" descr="C:\Users\camus\Saved Games\Pictures\logo personnage.png"/>
          <p:cNvPicPr>
            <a:picLocks noChangeAspect="1" noChangeArrowheads="1"/>
          </p:cNvPicPr>
          <p:nvPr/>
        </p:nvPicPr>
        <p:blipFill>
          <a:blip r:embed="rId5" cstate="print">
            <a:extLst>
              <a:ext uri="{28A0092B-C50C-407E-A947-70E740481C1C}">
                <a14:useLocalDpi xmlns:a14="http://schemas.microsoft.com/office/drawing/2010/main" val="0"/>
              </a:ext>
            </a:extLst>
          </a:blip>
          <a:srcRect r="14005"/>
          <a:stretch>
            <a:fillRect/>
          </a:stretch>
        </p:blipFill>
        <p:spPr bwMode="auto">
          <a:xfrm>
            <a:off x="6680200" y="2492375"/>
            <a:ext cx="2463800"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8734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988840"/>
            <a:ext cx="7620000" cy="2290266"/>
          </a:xfrm>
        </p:spPr>
        <p:txBody>
          <a:bodyPr/>
          <a:lstStyle/>
          <a:p>
            <a:pPr algn="ctr"/>
            <a:r>
              <a:rPr lang="fr-BE" sz="6400" dirty="0" smtClean="0"/>
              <a:t>QUELQUES NOTIONS CLES</a:t>
            </a:r>
            <a:endParaRPr lang="fr-BE" sz="6400" dirty="0"/>
          </a:p>
        </p:txBody>
      </p:sp>
    </p:spTree>
    <p:extLst>
      <p:ext uri="{BB962C8B-B14F-4D97-AF65-F5344CB8AC3E}">
        <p14:creationId xmlns:p14="http://schemas.microsoft.com/office/powerpoint/2010/main" val="258310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8075240" cy="1143000"/>
          </a:xfrm>
        </p:spPr>
        <p:txBody>
          <a:bodyPr/>
          <a:lstStyle/>
          <a:p>
            <a:r>
              <a:rPr lang="en-US" sz="2400" dirty="0" err="1" smtClean="0"/>
              <a:t>Arrêter</a:t>
            </a:r>
            <a:r>
              <a:rPr lang="en-US" sz="2400" dirty="0" smtClean="0"/>
              <a:t> de se </a:t>
            </a:r>
            <a:r>
              <a:rPr lang="en-US" sz="2400" dirty="0" err="1" smtClean="0"/>
              <a:t>centrer</a:t>
            </a:r>
            <a:r>
              <a:rPr lang="en-US" sz="2400" dirty="0" smtClean="0"/>
              <a:t> sur le </a:t>
            </a:r>
            <a:r>
              <a:rPr lang="en-US" sz="2400" dirty="0" err="1" smtClean="0"/>
              <a:t>manque</a:t>
            </a:r>
            <a:r>
              <a:rPr lang="en-US" sz="2400" dirty="0" smtClean="0"/>
              <a:t>, sur la </a:t>
            </a:r>
            <a:r>
              <a:rPr lang="en-US" sz="2400" dirty="0" err="1" smtClean="0"/>
              <a:t>déficience</a:t>
            </a:r>
            <a:r>
              <a:rPr lang="en-US" sz="2400" dirty="0" smtClean="0"/>
              <a:t> … Comment </a:t>
            </a:r>
            <a:r>
              <a:rPr lang="en-US" sz="2400" dirty="0" err="1" smtClean="0"/>
              <a:t>pouvons</a:t>
            </a:r>
            <a:r>
              <a:rPr lang="en-US" sz="2400" dirty="0" smtClean="0"/>
              <a:t>-nous </a:t>
            </a:r>
            <a:r>
              <a:rPr lang="en-US" sz="2400" dirty="0" err="1" smtClean="0"/>
              <a:t>éviter</a:t>
            </a:r>
            <a:r>
              <a:rPr lang="en-US" sz="2400" dirty="0" smtClean="0"/>
              <a:t> </a:t>
            </a:r>
            <a:r>
              <a:rPr lang="en-US" sz="2400" dirty="0" err="1" smtClean="0"/>
              <a:t>d’enfermer</a:t>
            </a:r>
            <a:r>
              <a:rPr lang="en-US" sz="2400" dirty="0" smtClean="0"/>
              <a:t> les </a:t>
            </a:r>
            <a:r>
              <a:rPr lang="en-US" sz="2400" dirty="0" err="1" smtClean="0"/>
              <a:t>enfants</a:t>
            </a:r>
            <a:r>
              <a:rPr lang="en-US" sz="2400" dirty="0" smtClean="0"/>
              <a:t> </a:t>
            </a:r>
            <a:r>
              <a:rPr lang="en-US" sz="2400" dirty="0" err="1" smtClean="0"/>
              <a:t>dans</a:t>
            </a:r>
            <a:r>
              <a:rPr lang="en-US" sz="2400" dirty="0" smtClean="0"/>
              <a:t> </a:t>
            </a:r>
            <a:r>
              <a:rPr lang="en-US" sz="2400" dirty="0" err="1" smtClean="0"/>
              <a:t>cette</a:t>
            </a:r>
            <a:r>
              <a:rPr lang="en-US" sz="2400" dirty="0" smtClean="0"/>
              <a:t> </a:t>
            </a:r>
            <a:r>
              <a:rPr lang="en-US" sz="2400" dirty="0" err="1" smtClean="0"/>
              <a:t>manière</a:t>
            </a:r>
            <a:r>
              <a:rPr lang="en-US" sz="2400" dirty="0" smtClean="0"/>
              <a:t> de </a:t>
            </a:r>
            <a:r>
              <a:rPr lang="en-US" sz="2400" dirty="0" err="1" smtClean="0"/>
              <a:t>penser</a:t>
            </a:r>
            <a:r>
              <a:rPr lang="en-US" sz="2400" dirty="0" smtClean="0"/>
              <a:t> limitative ?</a:t>
            </a:r>
            <a:endParaRPr lang="en-US" sz="2400" dirty="0"/>
          </a:p>
        </p:txBody>
      </p:sp>
      <p:sp>
        <p:nvSpPr>
          <p:cNvPr id="6" name="ZoneTexte 5"/>
          <p:cNvSpPr txBox="1"/>
          <p:nvPr/>
        </p:nvSpPr>
        <p:spPr>
          <a:xfrm>
            <a:off x="5875523" y="1342111"/>
            <a:ext cx="2380460" cy="369332"/>
          </a:xfrm>
          <a:prstGeom prst="rect">
            <a:avLst/>
          </a:prstGeom>
          <a:noFill/>
        </p:spPr>
        <p:txBody>
          <a:bodyPr wrap="none" rtlCol="0">
            <a:spAutoFit/>
          </a:bodyPr>
          <a:lstStyle/>
          <a:p>
            <a:r>
              <a:rPr lang="fr-BE" dirty="0" smtClean="0"/>
              <a:t>Ponti, C. (1993). </a:t>
            </a:r>
            <a:r>
              <a:rPr lang="fr-BE" dirty="0" err="1" smtClean="0"/>
              <a:t>Okilélé</a:t>
            </a:r>
            <a:endParaRPr lang="fr-BE" dirty="0"/>
          </a:p>
        </p:txBody>
      </p:sp>
      <p:pic>
        <p:nvPicPr>
          <p:cNvPr id="7" name="Picture 2" descr="C:\Users\camus\Saved Games\Pictures\okilél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11443"/>
            <a:ext cx="8112234" cy="5005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122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412776"/>
            <a:ext cx="7620000" cy="3087216"/>
          </a:xfrm>
        </p:spPr>
        <p:txBody>
          <a:bodyPr/>
          <a:lstStyle/>
          <a:p>
            <a:r>
              <a:rPr lang="fr-BE" dirty="0"/>
              <a:t>Tout acte éducatif s’appuie sur </a:t>
            </a:r>
            <a:r>
              <a:rPr lang="fr-BE" u="sng" dirty="0"/>
              <a:t>des </a:t>
            </a:r>
            <a:r>
              <a:rPr lang="fr-BE" u="sng" dirty="0" smtClean="0"/>
              <a:t>compétences</a:t>
            </a:r>
            <a:r>
              <a:rPr lang="fr-BE" dirty="0" smtClean="0"/>
              <a:t> </a:t>
            </a:r>
            <a:r>
              <a:rPr lang="fr-BE" b="1" dirty="0" smtClean="0"/>
              <a:t>et </a:t>
            </a:r>
            <a:r>
              <a:rPr lang="fr-BE" b="1" dirty="0"/>
              <a:t>non </a:t>
            </a:r>
            <a:r>
              <a:rPr lang="fr-BE" dirty="0"/>
              <a:t>sur une </a:t>
            </a:r>
            <a:r>
              <a:rPr lang="fr-BE" dirty="0" smtClean="0"/>
              <a:t>béance / sur un manque …</a:t>
            </a:r>
            <a:r>
              <a:rPr lang="fr-BE" dirty="0"/>
              <a:t/>
            </a:r>
            <a:br>
              <a:rPr lang="fr-BE" dirty="0"/>
            </a:br>
            <a:endParaRPr lang="fr-BE" dirty="0"/>
          </a:p>
        </p:txBody>
      </p:sp>
    </p:spTree>
    <p:extLst>
      <p:ext uri="{BB962C8B-B14F-4D97-AF65-F5344CB8AC3E}">
        <p14:creationId xmlns:p14="http://schemas.microsoft.com/office/powerpoint/2010/main" val="4162525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3200" dirty="0" smtClean="0"/>
              <a:t>Pas “UNE”, </a:t>
            </a:r>
            <a:r>
              <a:rPr lang="en-US" sz="3200" dirty="0" err="1" smtClean="0"/>
              <a:t>mais</a:t>
            </a:r>
            <a:r>
              <a:rPr lang="en-US" sz="3200" dirty="0" smtClean="0"/>
              <a:t> </a:t>
            </a:r>
            <a:r>
              <a:rPr lang="en-US" sz="3200" dirty="0" err="1" smtClean="0"/>
              <a:t>plusieurs</a:t>
            </a:r>
            <a:r>
              <a:rPr lang="en-US" sz="3200" dirty="0" smtClean="0"/>
              <a:t> </a:t>
            </a:r>
            <a:r>
              <a:rPr lang="en-US" sz="3200" dirty="0" err="1" smtClean="0"/>
              <a:t>façons</a:t>
            </a:r>
            <a:r>
              <a:rPr lang="en-US" sz="3200" dirty="0" smtClean="0"/>
              <a:t> de </a:t>
            </a:r>
            <a:r>
              <a:rPr lang="en-US" sz="3200" dirty="0" err="1" smtClean="0"/>
              <a:t>danser</a:t>
            </a:r>
            <a:r>
              <a:rPr lang="en-US" sz="3200" dirty="0" smtClean="0"/>
              <a:t>…</a:t>
            </a:r>
            <a:endParaRPr lang="en-US" sz="3200" dirty="0"/>
          </a:p>
        </p:txBody>
      </p:sp>
      <p:pic>
        <p:nvPicPr>
          <p:cNvPr id="1026" name="Picture 2" descr="C:\Users\camus\Saved Games\Pictures\aaa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9189" y="3933056"/>
            <a:ext cx="3863728" cy="21636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amus\Saved Games\Pictures\aaa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171" y="1412776"/>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amus\Saved Games\Pictures\aa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171" y="3974357"/>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camus\Saved Games\Pictures\aaa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700808"/>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1372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79388" y="188913"/>
            <a:ext cx="8209036" cy="949325"/>
          </a:xfrm>
        </p:spPr>
        <p:txBody>
          <a:bodyPr/>
          <a:lstStyle/>
          <a:p>
            <a:pPr eaLnBrk="1" hangingPunct="1"/>
            <a:r>
              <a:rPr lang="fr-BE" altLang="fr-FR" sz="2400" dirty="0" smtClean="0"/>
              <a:t>Passer d’une approche centrée sur la particularité à une vision de l’accueil de tous centrée sur les compétences</a:t>
            </a:r>
            <a:br>
              <a:rPr lang="fr-BE" altLang="fr-FR" sz="2400" dirty="0" smtClean="0"/>
            </a:br>
            <a:r>
              <a:rPr lang="fr-BE" altLang="fr-FR" sz="1600" dirty="0" smtClean="0"/>
              <a:t>Source :  livret « l’accueil de l’enfant ayant des besoins spécifiques », VBJK, 2010</a:t>
            </a:r>
            <a:endParaRPr lang="fr-FR" altLang="fr-FR" sz="1600" dirty="0" smtClean="0"/>
          </a:p>
        </p:txBody>
      </p:sp>
      <p:graphicFrame>
        <p:nvGraphicFramePr>
          <p:cNvPr id="164892" name="Group 28"/>
          <p:cNvGraphicFramePr>
            <a:graphicFrameLocks noGrp="1"/>
          </p:cNvGraphicFramePr>
          <p:nvPr>
            <p:ph idx="1"/>
            <p:extLst>
              <p:ext uri="{D42A27DB-BD31-4B8C-83A1-F6EECF244321}">
                <p14:modId xmlns:p14="http://schemas.microsoft.com/office/powerpoint/2010/main" val="1746859328"/>
              </p:ext>
            </p:extLst>
          </p:nvPr>
        </p:nvGraphicFramePr>
        <p:xfrm>
          <a:off x="107504" y="1412776"/>
          <a:ext cx="8280400" cy="5098737"/>
        </p:xfrm>
        <a:graphic>
          <a:graphicData uri="http://schemas.openxmlformats.org/drawingml/2006/table">
            <a:tbl>
              <a:tblPr/>
              <a:tblGrid>
                <a:gridCol w="1380067"/>
                <a:gridCol w="3330369"/>
                <a:gridCol w="3569964"/>
              </a:tblGrid>
              <a:tr h="1005833">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eaLnBrk="0" hangingPunct="0">
                        <a:spcBef>
                          <a:spcPct val="20000"/>
                        </a:spcBef>
                        <a:buClr>
                          <a:schemeClr val="accent2"/>
                        </a:buClr>
                        <a:buSzPct val="80000"/>
                        <a:buFont typeface="Wingdings" pitchFamily="2" charset="2"/>
                        <a:defRPr sz="2400">
                          <a:solidFill>
                            <a:schemeClr val="tx1"/>
                          </a:solidFill>
                          <a:latin typeface="Arial" charset="0"/>
                        </a:defRPr>
                      </a:lvl2pPr>
                      <a:lvl3pPr eaLnBrk="0" hangingPunct="0">
                        <a:spcBef>
                          <a:spcPct val="20000"/>
                        </a:spcBef>
                        <a:buClr>
                          <a:schemeClr val="bg2"/>
                        </a:buClr>
                        <a:buSzPct val="65000"/>
                        <a:buFont typeface="Wingdings" pitchFamily="2" charset="2"/>
                        <a:defRPr sz="2000">
                          <a:solidFill>
                            <a:schemeClr val="tx1"/>
                          </a:solidFill>
                          <a:latin typeface="Arial" charset="0"/>
                        </a:defRPr>
                      </a:lvl3pPr>
                      <a:lvl4pPr eaLnBrk="0" hangingPunct="0">
                        <a:spcBef>
                          <a:spcPct val="20000"/>
                        </a:spcBef>
                        <a:buClr>
                          <a:schemeClr val="accent2"/>
                        </a:buClr>
                        <a:buSzPct val="70000"/>
                        <a:buFont typeface="Wingdings" pitchFamily="2" charset="2"/>
                        <a:defRPr>
                          <a:solidFill>
                            <a:schemeClr val="tx1"/>
                          </a:solidFill>
                          <a:latin typeface="Arial" charset="0"/>
                        </a:defRPr>
                      </a:lvl4pPr>
                      <a:lvl5pPr eaLnBrk="0" hangingPunct="0">
                        <a:spcBef>
                          <a:spcPct val="20000"/>
                        </a:spcBef>
                        <a:buClr>
                          <a:schemeClr val="bg2"/>
                        </a:buClr>
                        <a:buFont typeface="Wingdings" pitchFamily="2" charset="2"/>
                        <a:defRPr>
                          <a:solidFill>
                            <a:schemeClr val="tx1"/>
                          </a:solidFill>
                          <a:latin typeface="Arial" charset="0"/>
                        </a:defRPr>
                      </a:lvl5pPr>
                      <a:lvl6pPr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fr-BE" altLang="fr-FR" sz="1000" b="0" i="0" u="none" strike="noStrike" cap="none" normalizeH="0" baseline="0" dirty="0" smtClean="0">
                        <a:ln>
                          <a:noFill/>
                        </a:ln>
                        <a:solidFill>
                          <a:schemeClr val="tx1"/>
                        </a:solidFill>
                        <a:effectLst/>
                        <a:latin typeface="+mj-lt"/>
                      </a:endParaRPr>
                    </a:p>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fr-BE" altLang="fr-FR" sz="2000" b="0" i="0" u="none" strike="noStrike" cap="none" normalizeH="0" baseline="0" dirty="0" smtClean="0">
                          <a:ln>
                            <a:noFill/>
                          </a:ln>
                          <a:solidFill>
                            <a:schemeClr val="tx1"/>
                          </a:solidFill>
                          <a:effectLst/>
                          <a:latin typeface="+mj-lt"/>
                        </a:rPr>
                        <a:t>Image</a:t>
                      </a:r>
                      <a:endParaRPr kumimoji="0" lang="fr-FR" altLang="fr-FR" sz="2000" b="0" i="0" u="none" strike="noStrike" cap="none" normalizeH="0" baseline="0" dirty="0" smtClean="0">
                        <a:ln>
                          <a:noFill/>
                        </a:ln>
                        <a:solidFill>
                          <a:schemeClr val="tx1"/>
                        </a:solidFill>
                        <a:effectLst/>
                        <a:latin typeface="+mj-lt"/>
                      </a:endParaRPr>
                    </a:p>
                  </a:txBody>
                  <a:tcPr marL="91432" marR="91432"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eaLnBrk="0" hangingPunct="0">
                        <a:spcBef>
                          <a:spcPct val="20000"/>
                        </a:spcBef>
                        <a:buClr>
                          <a:schemeClr val="accent2"/>
                        </a:buClr>
                        <a:buSzPct val="80000"/>
                        <a:buFont typeface="Wingdings" pitchFamily="2" charset="2"/>
                        <a:defRPr sz="2400">
                          <a:solidFill>
                            <a:schemeClr val="tx1"/>
                          </a:solidFill>
                          <a:latin typeface="Arial" charset="0"/>
                        </a:defRPr>
                      </a:lvl2pPr>
                      <a:lvl3pPr eaLnBrk="0" hangingPunct="0">
                        <a:spcBef>
                          <a:spcPct val="20000"/>
                        </a:spcBef>
                        <a:buClr>
                          <a:schemeClr val="bg2"/>
                        </a:buClr>
                        <a:buSzPct val="65000"/>
                        <a:buFont typeface="Wingdings" pitchFamily="2" charset="2"/>
                        <a:defRPr sz="2000">
                          <a:solidFill>
                            <a:schemeClr val="tx1"/>
                          </a:solidFill>
                          <a:latin typeface="Arial" charset="0"/>
                        </a:defRPr>
                      </a:lvl3pPr>
                      <a:lvl4pPr eaLnBrk="0" hangingPunct="0">
                        <a:spcBef>
                          <a:spcPct val="20000"/>
                        </a:spcBef>
                        <a:buClr>
                          <a:schemeClr val="accent2"/>
                        </a:buClr>
                        <a:buSzPct val="70000"/>
                        <a:buFont typeface="Wingdings" pitchFamily="2" charset="2"/>
                        <a:defRPr>
                          <a:solidFill>
                            <a:schemeClr val="tx1"/>
                          </a:solidFill>
                          <a:latin typeface="Arial" charset="0"/>
                        </a:defRPr>
                      </a:lvl4pPr>
                      <a:lvl5pPr eaLnBrk="0" hangingPunct="0">
                        <a:spcBef>
                          <a:spcPct val="20000"/>
                        </a:spcBef>
                        <a:buClr>
                          <a:schemeClr val="bg2"/>
                        </a:buClr>
                        <a:buFont typeface="Wingdings" pitchFamily="2" charset="2"/>
                        <a:defRPr>
                          <a:solidFill>
                            <a:schemeClr val="tx1"/>
                          </a:solidFill>
                          <a:latin typeface="Arial" charset="0"/>
                        </a:defRPr>
                      </a:lvl5pPr>
                      <a:lvl6pPr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fr-BE" altLang="fr-FR" sz="2000" b="0" i="0" u="none" strike="noStrike" cap="none" normalizeH="0" baseline="0" dirty="0" smtClean="0">
                          <a:ln>
                            <a:noFill/>
                          </a:ln>
                          <a:solidFill>
                            <a:schemeClr val="tx1"/>
                          </a:solidFill>
                          <a:effectLst/>
                          <a:latin typeface="+mj-lt"/>
                        </a:rPr>
                        <a:t>centrée sur une particularité (déficience, traits de la personne, …)</a:t>
                      </a:r>
                      <a:endParaRPr kumimoji="0" lang="fr-FR" altLang="fr-FR" sz="2000" b="0" i="0" u="none" strike="noStrike" cap="none" normalizeH="0" baseline="0" dirty="0" smtClean="0">
                        <a:ln>
                          <a:noFill/>
                        </a:ln>
                        <a:solidFill>
                          <a:schemeClr val="tx1"/>
                        </a:solidFill>
                        <a:effectLst/>
                        <a:latin typeface="+mj-lt"/>
                      </a:endParaRPr>
                    </a:p>
                  </a:txBody>
                  <a:tcPr marL="91432" marR="91432"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eaLnBrk="0" hangingPunct="0">
                        <a:spcBef>
                          <a:spcPct val="20000"/>
                        </a:spcBef>
                        <a:buClr>
                          <a:schemeClr val="accent2"/>
                        </a:buClr>
                        <a:buSzPct val="80000"/>
                        <a:buFont typeface="Wingdings" pitchFamily="2" charset="2"/>
                        <a:defRPr sz="2400">
                          <a:solidFill>
                            <a:schemeClr val="tx1"/>
                          </a:solidFill>
                          <a:latin typeface="Arial" charset="0"/>
                        </a:defRPr>
                      </a:lvl2pPr>
                      <a:lvl3pPr eaLnBrk="0" hangingPunct="0">
                        <a:spcBef>
                          <a:spcPct val="20000"/>
                        </a:spcBef>
                        <a:buClr>
                          <a:schemeClr val="bg2"/>
                        </a:buClr>
                        <a:buSzPct val="65000"/>
                        <a:buFont typeface="Wingdings" pitchFamily="2" charset="2"/>
                        <a:defRPr sz="2000">
                          <a:solidFill>
                            <a:schemeClr val="tx1"/>
                          </a:solidFill>
                          <a:latin typeface="Arial" charset="0"/>
                        </a:defRPr>
                      </a:lvl3pPr>
                      <a:lvl4pPr eaLnBrk="0" hangingPunct="0">
                        <a:spcBef>
                          <a:spcPct val="20000"/>
                        </a:spcBef>
                        <a:buClr>
                          <a:schemeClr val="accent2"/>
                        </a:buClr>
                        <a:buSzPct val="70000"/>
                        <a:buFont typeface="Wingdings" pitchFamily="2" charset="2"/>
                        <a:defRPr>
                          <a:solidFill>
                            <a:schemeClr val="tx1"/>
                          </a:solidFill>
                          <a:latin typeface="Arial" charset="0"/>
                        </a:defRPr>
                      </a:lvl4pPr>
                      <a:lvl5pPr eaLnBrk="0" hangingPunct="0">
                        <a:spcBef>
                          <a:spcPct val="20000"/>
                        </a:spcBef>
                        <a:buClr>
                          <a:schemeClr val="bg2"/>
                        </a:buClr>
                        <a:buFont typeface="Wingdings" pitchFamily="2" charset="2"/>
                        <a:defRPr>
                          <a:solidFill>
                            <a:schemeClr val="tx1"/>
                          </a:solidFill>
                          <a:latin typeface="Arial" charset="0"/>
                        </a:defRPr>
                      </a:lvl5pPr>
                      <a:lvl6pPr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fr-BE" altLang="fr-FR" sz="2000" b="0" i="0" u="none" strike="noStrike" cap="none" normalizeH="0" baseline="0" dirty="0" smtClean="0">
                          <a:ln>
                            <a:noFill/>
                          </a:ln>
                          <a:solidFill>
                            <a:schemeClr val="tx1"/>
                          </a:solidFill>
                          <a:effectLst/>
                          <a:latin typeface="+mj-lt"/>
                        </a:rPr>
                        <a:t>centrée sur les compétences</a:t>
                      </a:r>
                      <a:endParaRPr kumimoji="0" lang="fr-FR" altLang="fr-FR" sz="2000" b="0" i="0" u="none" strike="noStrike" cap="none" normalizeH="0" baseline="0" dirty="0" smtClean="0">
                        <a:ln>
                          <a:noFill/>
                        </a:ln>
                        <a:solidFill>
                          <a:schemeClr val="tx1"/>
                        </a:solidFill>
                        <a:effectLst/>
                        <a:latin typeface="+mj-lt"/>
                      </a:endParaRPr>
                    </a:p>
                  </a:txBody>
                  <a:tcPr marL="91432" marR="91432"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0170">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eaLnBrk="0" hangingPunct="0">
                        <a:spcBef>
                          <a:spcPct val="20000"/>
                        </a:spcBef>
                        <a:buClr>
                          <a:schemeClr val="accent2"/>
                        </a:buClr>
                        <a:buSzPct val="80000"/>
                        <a:buFont typeface="Wingdings" pitchFamily="2" charset="2"/>
                        <a:defRPr sz="2400">
                          <a:solidFill>
                            <a:schemeClr val="tx1"/>
                          </a:solidFill>
                          <a:latin typeface="Arial" charset="0"/>
                        </a:defRPr>
                      </a:lvl2pPr>
                      <a:lvl3pPr eaLnBrk="0" hangingPunct="0">
                        <a:spcBef>
                          <a:spcPct val="20000"/>
                        </a:spcBef>
                        <a:buClr>
                          <a:schemeClr val="bg2"/>
                        </a:buClr>
                        <a:buSzPct val="65000"/>
                        <a:buFont typeface="Wingdings" pitchFamily="2" charset="2"/>
                        <a:defRPr sz="2000">
                          <a:solidFill>
                            <a:schemeClr val="tx1"/>
                          </a:solidFill>
                          <a:latin typeface="Arial" charset="0"/>
                        </a:defRPr>
                      </a:lvl3pPr>
                      <a:lvl4pPr eaLnBrk="0" hangingPunct="0">
                        <a:spcBef>
                          <a:spcPct val="20000"/>
                        </a:spcBef>
                        <a:buClr>
                          <a:schemeClr val="accent2"/>
                        </a:buClr>
                        <a:buSzPct val="70000"/>
                        <a:buFont typeface="Wingdings" pitchFamily="2" charset="2"/>
                        <a:defRPr>
                          <a:solidFill>
                            <a:schemeClr val="tx1"/>
                          </a:solidFill>
                          <a:latin typeface="Arial" charset="0"/>
                        </a:defRPr>
                      </a:lvl4pPr>
                      <a:lvl5pPr eaLnBrk="0" hangingPunct="0">
                        <a:spcBef>
                          <a:spcPct val="20000"/>
                        </a:spcBef>
                        <a:buClr>
                          <a:schemeClr val="bg2"/>
                        </a:buClr>
                        <a:buFont typeface="Wingdings" pitchFamily="2" charset="2"/>
                        <a:defRPr>
                          <a:solidFill>
                            <a:schemeClr val="tx1"/>
                          </a:solidFill>
                          <a:latin typeface="Arial" charset="0"/>
                        </a:defRPr>
                      </a:lvl5pPr>
                      <a:lvl6pPr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fr-BE" altLang="fr-FR" sz="1800" b="0" i="0" u="none" strike="noStrike" cap="none" normalizeH="0" baseline="0" smtClean="0">
                          <a:ln>
                            <a:noFill/>
                          </a:ln>
                          <a:solidFill>
                            <a:schemeClr val="tx1"/>
                          </a:solidFill>
                          <a:effectLst/>
                          <a:latin typeface="+mj-lt"/>
                        </a:rPr>
                        <a:t>de l’enfant</a:t>
                      </a:r>
                      <a:endParaRPr kumimoji="0" lang="fr-FR" altLang="fr-FR" sz="1800" b="0" i="0" u="none" strike="noStrike" cap="none" normalizeH="0" baseline="0" smtClean="0">
                        <a:ln>
                          <a:noFill/>
                        </a:ln>
                        <a:solidFill>
                          <a:schemeClr val="tx1"/>
                        </a:solidFill>
                        <a:effectLst/>
                        <a:latin typeface="+mj-lt"/>
                      </a:endParaRPr>
                    </a:p>
                  </a:txBody>
                  <a:tcPr marL="91432" marR="91432"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eaLnBrk="0" hangingPunct="0">
                        <a:spcBef>
                          <a:spcPct val="20000"/>
                        </a:spcBef>
                        <a:buClr>
                          <a:schemeClr val="accent2"/>
                        </a:buClr>
                        <a:buSzPct val="80000"/>
                        <a:buFont typeface="Wingdings" pitchFamily="2" charset="2"/>
                        <a:defRPr sz="2400">
                          <a:solidFill>
                            <a:schemeClr val="tx1"/>
                          </a:solidFill>
                          <a:latin typeface="Arial" charset="0"/>
                        </a:defRPr>
                      </a:lvl2pPr>
                      <a:lvl3pPr eaLnBrk="0" hangingPunct="0">
                        <a:spcBef>
                          <a:spcPct val="20000"/>
                        </a:spcBef>
                        <a:buClr>
                          <a:schemeClr val="bg2"/>
                        </a:buClr>
                        <a:buSzPct val="65000"/>
                        <a:buFont typeface="Wingdings" pitchFamily="2" charset="2"/>
                        <a:defRPr sz="2000">
                          <a:solidFill>
                            <a:schemeClr val="tx1"/>
                          </a:solidFill>
                          <a:latin typeface="Arial" charset="0"/>
                        </a:defRPr>
                      </a:lvl3pPr>
                      <a:lvl4pPr eaLnBrk="0" hangingPunct="0">
                        <a:spcBef>
                          <a:spcPct val="20000"/>
                        </a:spcBef>
                        <a:buClr>
                          <a:schemeClr val="accent2"/>
                        </a:buClr>
                        <a:buSzPct val="70000"/>
                        <a:buFont typeface="Wingdings" pitchFamily="2" charset="2"/>
                        <a:defRPr>
                          <a:solidFill>
                            <a:schemeClr val="tx1"/>
                          </a:solidFill>
                          <a:latin typeface="Arial" charset="0"/>
                        </a:defRPr>
                      </a:lvl4pPr>
                      <a:lvl5pPr eaLnBrk="0" hangingPunct="0">
                        <a:spcBef>
                          <a:spcPct val="20000"/>
                        </a:spcBef>
                        <a:buClr>
                          <a:schemeClr val="bg2"/>
                        </a:buClr>
                        <a:buFont typeface="Wingdings" pitchFamily="2" charset="2"/>
                        <a:defRPr>
                          <a:solidFill>
                            <a:schemeClr val="tx1"/>
                          </a:solidFill>
                          <a:latin typeface="Arial" charset="0"/>
                        </a:defRPr>
                      </a:lvl5pPr>
                      <a:lvl6pPr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fr-BE" altLang="fr-FR" sz="1800" b="0" i="0" u="none" strike="noStrike" cap="none" normalizeH="0" baseline="0" dirty="0" smtClean="0">
                          <a:ln>
                            <a:noFill/>
                          </a:ln>
                          <a:solidFill>
                            <a:schemeClr val="tx1"/>
                          </a:solidFill>
                          <a:effectLst/>
                          <a:latin typeface="+mj-lt"/>
                        </a:rPr>
                        <a:t>Accent mis sur le </a:t>
                      </a:r>
                      <a:r>
                        <a:rPr kumimoji="0" lang="fr-BE" altLang="fr-FR" sz="1800" b="1" i="0" u="none" strike="noStrike" cap="none" normalizeH="0" baseline="0" dirty="0" smtClean="0">
                          <a:ln>
                            <a:noFill/>
                          </a:ln>
                          <a:solidFill>
                            <a:schemeClr val="tx1"/>
                          </a:solidFill>
                          <a:effectLst/>
                          <a:latin typeface="+mj-lt"/>
                        </a:rPr>
                        <a:t>manque</a:t>
                      </a:r>
                      <a:r>
                        <a:rPr kumimoji="0" lang="fr-BE" altLang="fr-FR" sz="1800" b="0" i="0" u="none" strike="noStrike" cap="none" normalizeH="0" baseline="0" dirty="0" smtClean="0">
                          <a:ln>
                            <a:noFill/>
                          </a:ln>
                          <a:solidFill>
                            <a:schemeClr val="tx1"/>
                          </a:solidFill>
                          <a:effectLst/>
                          <a:latin typeface="+mj-lt"/>
                        </a:rPr>
                        <a:t> de l’enfant…</a:t>
                      </a:r>
                      <a:endParaRPr kumimoji="0" lang="fr-FR" altLang="fr-FR" sz="1800" b="0" i="0" u="none" strike="noStrike" cap="none" normalizeH="0" baseline="0" dirty="0" smtClean="0">
                        <a:ln>
                          <a:noFill/>
                        </a:ln>
                        <a:solidFill>
                          <a:schemeClr val="tx1"/>
                        </a:solidFill>
                        <a:effectLst/>
                        <a:latin typeface="+mj-lt"/>
                      </a:endParaRPr>
                    </a:p>
                  </a:txBody>
                  <a:tcPr marL="91432" marR="91432"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eaLnBrk="0" hangingPunct="0">
                        <a:spcBef>
                          <a:spcPct val="20000"/>
                        </a:spcBef>
                        <a:buClr>
                          <a:schemeClr val="accent2"/>
                        </a:buClr>
                        <a:buSzPct val="80000"/>
                        <a:buFont typeface="Wingdings" pitchFamily="2" charset="2"/>
                        <a:defRPr sz="2400">
                          <a:solidFill>
                            <a:schemeClr val="tx1"/>
                          </a:solidFill>
                          <a:latin typeface="Arial" charset="0"/>
                        </a:defRPr>
                      </a:lvl2pPr>
                      <a:lvl3pPr eaLnBrk="0" hangingPunct="0">
                        <a:spcBef>
                          <a:spcPct val="20000"/>
                        </a:spcBef>
                        <a:buClr>
                          <a:schemeClr val="bg2"/>
                        </a:buClr>
                        <a:buSzPct val="65000"/>
                        <a:buFont typeface="Wingdings" pitchFamily="2" charset="2"/>
                        <a:defRPr sz="2000">
                          <a:solidFill>
                            <a:schemeClr val="tx1"/>
                          </a:solidFill>
                          <a:latin typeface="Arial" charset="0"/>
                        </a:defRPr>
                      </a:lvl3pPr>
                      <a:lvl4pPr eaLnBrk="0" hangingPunct="0">
                        <a:spcBef>
                          <a:spcPct val="20000"/>
                        </a:spcBef>
                        <a:buClr>
                          <a:schemeClr val="accent2"/>
                        </a:buClr>
                        <a:buSzPct val="70000"/>
                        <a:buFont typeface="Wingdings" pitchFamily="2" charset="2"/>
                        <a:defRPr>
                          <a:solidFill>
                            <a:schemeClr val="tx1"/>
                          </a:solidFill>
                          <a:latin typeface="Arial" charset="0"/>
                        </a:defRPr>
                      </a:lvl4pPr>
                      <a:lvl5pPr eaLnBrk="0" hangingPunct="0">
                        <a:spcBef>
                          <a:spcPct val="20000"/>
                        </a:spcBef>
                        <a:buClr>
                          <a:schemeClr val="bg2"/>
                        </a:buClr>
                        <a:buFont typeface="Wingdings" pitchFamily="2" charset="2"/>
                        <a:defRPr>
                          <a:solidFill>
                            <a:schemeClr val="tx1"/>
                          </a:solidFill>
                          <a:latin typeface="Arial" charset="0"/>
                        </a:defRPr>
                      </a:lvl5pPr>
                      <a:lvl6pPr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fr-BE" altLang="fr-FR" sz="1800" b="0" i="0" u="none" strike="noStrike" cap="none" normalizeH="0" baseline="0" dirty="0" smtClean="0">
                          <a:ln>
                            <a:noFill/>
                          </a:ln>
                          <a:solidFill>
                            <a:schemeClr val="tx1"/>
                          </a:solidFill>
                          <a:effectLst/>
                          <a:latin typeface="+mj-lt"/>
                        </a:rPr>
                        <a:t>un </a:t>
                      </a:r>
                      <a:r>
                        <a:rPr kumimoji="0" lang="fr-BE" altLang="fr-FR" sz="1800" b="1" i="0" u="none" strike="noStrike" cap="none" normalizeH="0" baseline="0" dirty="0" smtClean="0">
                          <a:ln>
                            <a:noFill/>
                          </a:ln>
                          <a:solidFill>
                            <a:schemeClr val="tx1"/>
                          </a:solidFill>
                          <a:effectLst/>
                          <a:latin typeface="+mj-lt"/>
                        </a:rPr>
                        <a:t>enfant avant tout</a:t>
                      </a:r>
                      <a:r>
                        <a:rPr kumimoji="0" lang="fr-BE" altLang="fr-FR" sz="1800" b="0" i="0" u="none" strike="noStrike" cap="none" normalizeH="0" baseline="0" dirty="0" smtClean="0">
                          <a:ln>
                            <a:noFill/>
                          </a:ln>
                          <a:solidFill>
                            <a:schemeClr val="tx1"/>
                          </a:solidFill>
                          <a:effectLst/>
                          <a:latin typeface="+mj-lt"/>
                        </a:rPr>
                        <a:t> qui a un éventail de compétences</a:t>
                      </a:r>
                      <a:endParaRPr kumimoji="0" lang="fr-FR" altLang="fr-FR" sz="1800" b="0" i="0" u="none" strike="noStrike" cap="none" normalizeH="0" baseline="0" dirty="0" smtClean="0">
                        <a:ln>
                          <a:noFill/>
                        </a:ln>
                        <a:solidFill>
                          <a:schemeClr val="tx1"/>
                        </a:solidFill>
                        <a:effectLst/>
                        <a:latin typeface="+mj-lt"/>
                      </a:endParaRPr>
                    </a:p>
                  </a:txBody>
                  <a:tcPr marL="91432" marR="91432"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6195">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eaLnBrk="0" hangingPunct="0">
                        <a:spcBef>
                          <a:spcPct val="20000"/>
                        </a:spcBef>
                        <a:buClr>
                          <a:schemeClr val="accent2"/>
                        </a:buClr>
                        <a:buSzPct val="80000"/>
                        <a:buFont typeface="Wingdings" pitchFamily="2" charset="2"/>
                        <a:defRPr sz="2400">
                          <a:solidFill>
                            <a:schemeClr val="tx1"/>
                          </a:solidFill>
                          <a:latin typeface="Arial" charset="0"/>
                        </a:defRPr>
                      </a:lvl2pPr>
                      <a:lvl3pPr eaLnBrk="0" hangingPunct="0">
                        <a:spcBef>
                          <a:spcPct val="20000"/>
                        </a:spcBef>
                        <a:buClr>
                          <a:schemeClr val="bg2"/>
                        </a:buClr>
                        <a:buSzPct val="65000"/>
                        <a:buFont typeface="Wingdings" pitchFamily="2" charset="2"/>
                        <a:defRPr sz="2000">
                          <a:solidFill>
                            <a:schemeClr val="tx1"/>
                          </a:solidFill>
                          <a:latin typeface="Arial" charset="0"/>
                        </a:defRPr>
                      </a:lvl3pPr>
                      <a:lvl4pPr eaLnBrk="0" hangingPunct="0">
                        <a:spcBef>
                          <a:spcPct val="20000"/>
                        </a:spcBef>
                        <a:buClr>
                          <a:schemeClr val="accent2"/>
                        </a:buClr>
                        <a:buSzPct val="70000"/>
                        <a:buFont typeface="Wingdings" pitchFamily="2" charset="2"/>
                        <a:defRPr>
                          <a:solidFill>
                            <a:schemeClr val="tx1"/>
                          </a:solidFill>
                          <a:latin typeface="Arial" charset="0"/>
                        </a:defRPr>
                      </a:lvl4pPr>
                      <a:lvl5pPr eaLnBrk="0" hangingPunct="0">
                        <a:spcBef>
                          <a:spcPct val="20000"/>
                        </a:spcBef>
                        <a:buClr>
                          <a:schemeClr val="bg2"/>
                        </a:buClr>
                        <a:buFont typeface="Wingdings" pitchFamily="2" charset="2"/>
                        <a:defRPr>
                          <a:solidFill>
                            <a:schemeClr val="tx1"/>
                          </a:solidFill>
                          <a:latin typeface="Arial" charset="0"/>
                        </a:defRPr>
                      </a:lvl5pPr>
                      <a:lvl6pPr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fr-BE" altLang="fr-FR" sz="1800" b="0" i="0" u="none" strike="noStrike" cap="none" normalizeH="0" baseline="0" smtClean="0">
                          <a:ln>
                            <a:noFill/>
                          </a:ln>
                          <a:solidFill>
                            <a:schemeClr val="tx1"/>
                          </a:solidFill>
                          <a:effectLst/>
                          <a:latin typeface="+mj-lt"/>
                        </a:rPr>
                        <a:t>des parents</a:t>
                      </a:r>
                      <a:endParaRPr kumimoji="0" lang="fr-FR" altLang="fr-FR" sz="1800" b="0" i="0" u="none" strike="noStrike" cap="none" normalizeH="0" baseline="0" smtClean="0">
                        <a:ln>
                          <a:noFill/>
                        </a:ln>
                        <a:solidFill>
                          <a:schemeClr val="tx1"/>
                        </a:solidFill>
                        <a:effectLst/>
                        <a:latin typeface="+mj-lt"/>
                      </a:endParaRPr>
                    </a:p>
                  </a:txBody>
                  <a:tcPr marL="91432" marR="91432"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eaLnBrk="0" hangingPunct="0">
                        <a:spcBef>
                          <a:spcPct val="20000"/>
                        </a:spcBef>
                        <a:buClr>
                          <a:schemeClr val="accent2"/>
                        </a:buClr>
                        <a:buSzPct val="80000"/>
                        <a:buFont typeface="Wingdings" pitchFamily="2" charset="2"/>
                        <a:defRPr sz="2400">
                          <a:solidFill>
                            <a:schemeClr val="tx1"/>
                          </a:solidFill>
                          <a:latin typeface="Arial" charset="0"/>
                        </a:defRPr>
                      </a:lvl2pPr>
                      <a:lvl3pPr eaLnBrk="0" hangingPunct="0">
                        <a:spcBef>
                          <a:spcPct val="20000"/>
                        </a:spcBef>
                        <a:buClr>
                          <a:schemeClr val="bg2"/>
                        </a:buClr>
                        <a:buSzPct val="65000"/>
                        <a:buFont typeface="Wingdings" pitchFamily="2" charset="2"/>
                        <a:defRPr sz="2000">
                          <a:solidFill>
                            <a:schemeClr val="tx1"/>
                          </a:solidFill>
                          <a:latin typeface="Arial" charset="0"/>
                        </a:defRPr>
                      </a:lvl3pPr>
                      <a:lvl4pPr eaLnBrk="0" hangingPunct="0">
                        <a:spcBef>
                          <a:spcPct val="20000"/>
                        </a:spcBef>
                        <a:buClr>
                          <a:schemeClr val="accent2"/>
                        </a:buClr>
                        <a:buSzPct val="70000"/>
                        <a:buFont typeface="Wingdings" pitchFamily="2" charset="2"/>
                        <a:defRPr>
                          <a:solidFill>
                            <a:schemeClr val="tx1"/>
                          </a:solidFill>
                          <a:latin typeface="Arial" charset="0"/>
                        </a:defRPr>
                      </a:lvl4pPr>
                      <a:lvl5pPr eaLnBrk="0" hangingPunct="0">
                        <a:spcBef>
                          <a:spcPct val="20000"/>
                        </a:spcBef>
                        <a:buClr>
                          <a:schemeClr val="bg2"/>
                        </a:buClr>
                        <a:buFont typeface="Wingdings" pitchFamily="2" charset="2"/>
                        <a:defRPr>
                          <a:solidFill>
                            <a:schemeClr val="tx1"/>
                          </a:solidFill>
                          <a:latin typeface="Arial" charset="0"/>
                        </a:defRPr>
                      </a:lvl5pPr>
                      <a:lvl6pPr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fr-BE" altLang="fr-FR" sz="1800" b="0" i="0" u="none" strike="noStrike" cap="none" normalizeH="0" baseline="0" dirty="0" smtClean="0">
                          <a:ln>
                            <a:noFill/>
                          </a:ln>
                          <a:solidFill>
                            <a:schemeClr val="tx1"/>
                          </a:solidFill>
                          <a:effectLst/>
                          <a:latin typeface="+mj-lt"/>
                        </a:rPr>
                        <a:t>dépossédés - invités à suivre les conseils</a:t>
                      </a:r>
                      <a:endParaRPr kumimoji="0" lang="fr-FR" altLang="fr-FR" sz="1800" b="0" i="0" u="none" strike="noStrike" cap="none" normalizeH="0" baseline="0" dirty="0" smtClean="0">
                        <a:ln>
                          <a:noFill/>
                        </a:ln>
                        <a:solidFill>
                          <a:schemeClr val="tx1"/>
                        </a:solidFill>
                        <a:effectLst/>
                        <a:latin typeface="+mj-lt"/>
                      </a:endParaRPr>
                    </a:p>
                  </a:txBody>
                  <a:tcPr marL="91432" marR="91432"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eaLnBrk="0" hangingPunct="0">
                        <a:spcBef>
                          <a:spcPct val="20000"/>
                        </a:spcBef>
                        <a:buClr>
                          <a:schemeClr val="accent2"/>
                        </a:buClr>
                        <a:buSzPct val="80000"/>
                        <a:buFont typeface="Wingdings" pitchFamily="2" charset="2"/>
                        <a:defRPr sz="2400">
                          <a:solidFill>
                            <a:schemeClr val="tx1"/>
                          </a:solidFill>
                          <a:latin typeface="Arial" charset="0"/>
                        </a:defRPr>
                      </a:lvl2pPr>
                      <a:lvl3pPr eaLnBrk="0" hangingPunct="0">
                        <a:spcBef>
                          <a:spcPct val="20000"/>
                        </a:spcBef>
                        <a:buClr>
                          <a:schemeClr val="bg2"/>
                        </a:buClr>
                        <a:buSzPct val="65000"/>
                        <a:buFont typeface="Wingdings" pitchFamily="2" charset="2"/>
                        <a:defRPr sz="2000">
                          <a:solidFill>
                            <a:schemeClr val="tx1"/>
                          </a:solidFill>
                          <a:latin typeface="Arial" charset="0"/>
                        </a:defRPr>
                      </a:lvl3pPr>
                      <a:lvl4pPr eaLnBrk="0" hangingPunct="0">
                        <a:spcBef>
                          <a:spcPct val="20000"/>
                        </a:spcBef>
                        <a:buClr>
                          <a:schemeClr val="accent2"/>
                        </a:buClr>
                        <a:buSzPct val="70000"/>
                        <a:buFont typeface="Wingdings" pitchFamily="2" charset="2"/>
                        <a:defRPr>
                          <a:solidFill>
                            <a:schemeClr val="tx1"/>
                          </a:solidFill>
                          <a:latin typeface="Arial" charset="0"/>
                        </a:defRPr>
                      </a:lvl4pPr>
                      <a:lvl5pPr eaLnBrk="0" hangingPunct="0">
                        <a:spcBef>
                          <a:spcPct val="20000"/>
                        </a:spcBef>
                        <a:buClr>
                          <a:schemeClr val="bg2"/>
                        </a:buClr>
                        <a:buFont typeface="Wingdings" pitchFamily="2" charset="2"/>
                        <a:defRPr>
                          <a:solidFill>
                            <a:schemeClr val="tx1"/>
                          </a:solidFill>
                          <a:latin typeface="Arial" charset="0"/>
                        </a:defRPr>
                      </a:lvl5pPr>
                      <a:lvl6pPr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fr-BE" altLang="fr-FR" sz="1800" b="0" i="0" u="none" strike="noStrike" cap="none" normalizeH="0" baseline="0" dirty="0" smtClean="0">
                          <a:ln>
                            <a:noFill/>
                          </a:ln>
                          <a:solidFill>
                            <a:schemeClr val="tx1"/>
                          </a:solidFill>
                          <a:effectLst/>
                          <a:latin typeface="+mj-lt"/>
                        </a:rPr>
                        <a:t>experts de leur enfant</a:t>
                      </a:r>
                      <a:endParaRPr kumimoji="0" lang="fr-FR" altLang="fr-FR" sz="1800" b="0" i="0" u="none" strike="noStrike" cap="none" normalizeH="0" baseline="0" dirty="0" smtClean="0">
                        <a:ln>
                          <a:noFill/>
                        </a:ln>
                        <a:solidFill>
                          <a:schemeClr val="tx1"/>
                        </a:solidFill>
                        <a:effectLst/>
                        <a:latin typeface="+mj-lt"/>
                      </a:endParaRPr>
                    </a:p>
                  </a:txBody>
                  <a:tcPr marL="91432" marR="91432"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5101">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eaLnBrk="0" hangingPunct="0">
                        <a:spcBef>
                          <a:spcPct val="20000"/>
                        </a:spcBef>
                        <a:buClr>
                          <a:schemeClr val="accent2"/>
                        </a:buClr>
                        <a:buSzPct val="80000"/>
                        <a:buFont typeface="Wingdings" pitchFamily="2" charset="2"/>
                        <a:defRPr sz="2400">
                          <a:solidFill>
                            <a:schemeClr val="tx1"/>
                          </a:solidFill>
                          <a:latin typeface="Arial" charset="0"/>
                        </a:defRPr>
                      </a:lvl2pPr>
                      <a:lvl3pPr eaLnBrk="0" hangingPunct="0">
                        <a:spcBef>
                          <a:spcPct val="20000"/>
                        </a:spcBef>
                        <a:buClr>
                          <a:schemeClr val="bg2"/>
                        </a:buClr>
                        <a:buSzPct val="65000"/>
                        <a:buFont typeface="Wingdings" pitchFamily="2" charset="2"/>
                        <a:defRPr sz="2000">
                          <a:solidFill>
                            <a:schemeClr val="tx1"/>
                          </a:solidFill>
                          <a:latin typeface="Arial" charset="0"/>
                        </a:defRPr>
                      </a:lvl3pPr>
                      <a:lvl4pPr eaLnBrk="0" hangingPunct="0">
                        <a:spcBef>
                          <a:spcPct val="20000"/>
                        </a:spcBef>
                        <a:buClr>
                          <a:schemeClr val="accent2"/>
                        </a:buClr>
                        <a:buSzPct val="70000"/>
                        <a:buFont typeface="Wingdings" pitchFamily="2" charset="2"/>
                        <a:defRPr>
                          <a:solidFill>
                            <a:schemeClr val="tx1"/>
                          </a:solidFill>
                          <a:latin typeface="Arial" charset="0"/>
                        </a:defRPr>
                      </a:lvl4pPr>
                      <a:lvl5pPr eaLnBrk="0" hangingPunct="0">
                        <a:spcBef>
                          <a:spcPct val="20000"/>
                        </a:spcBef>
                        <a:buClr>
                          <a:schemeClr val="bg2"/>
                        </a:buClr>
                        <a:buFont typeface="Wingdings" pitchFamily="2" charset="2"/>
                        <a:defRPr>
                          <a:solidFill>
                            <a:schemeClr val="tx1"/>
                          </a:solidFill>
                          <a:latin typeface="Arial" charset="0"/>
                        </a:defRPr>
                      </a:lvl5pPr>
                      <a:lvl6pPr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fr-BE" altLang="fr-FR" sz="1800" b="0" i="0" u="none" strike="noStrike" cap="none" normalizeH="0" baseline="0" dirty="0" smtClean="0">
                          <a:ln>
                            <a:noFill/>
                          </a:ln>
                          <a:solidFill>
                            <a:schemeClr val="tx1"/>
                          </a:solidFill>
                          <a:effectLst/>
                          <a:latin typeface="+mj-lt"/>
                        </a:rPr>
                        <a:t>Des professionnel-le-s</a:t>
                      </a:r>
                      <a:endParaRPr kumimoji="0" lang="fr-FR" altLang="fr-FR" sz="1800" b="0" i="0" u="none" strike="noStrike" cap="none" normalizeH="0" baseline="0" dirty="0" smtClean="0">
                        <a:ln>
                          <a:noFill/>
                        </a:ln>
                        <a:solidFill>
                          <a:schemeClr val="tx1"/>
                        </a:solidFill>
                        <a:effectLst/>
                        <a:latin typeface="+mj-lt"/>
                      </a:endParaRPr>
                    </a:p>
                  </a:txBody>
                  <a:tcPr marL="91432" marR="91432"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eaLnBrk="0" hangingPunct="0">
                        <a:spcBef>
                          <a:spcPct val="20000"/>
                        </a:spcBef>
                        <a:buClr>
                          <a:schemeClr val="accent2"/>
                        </a:buClr>
                        <a:buSzPct val="80000"/>
                        <a:buFont typeface="Wingdings" pitchFamily="2" charset="2"/>
                        <a:defRPr sz="2400">
                          <a:solidFill>
                            <a:schemeClr val="tx1"/>
                          </a:solidFill>
                          <a:latin typeface="Arial" charset="0"/>
                        </a:defRPr>
                      </a:lvl2pPr>
                      <a:lvl3pPr eaLnBrk="0" hangingPunct="0">
                        <a:spcBef>
                          <a:spcPct val="20000"/>
                        </a:spcBef>
                        <a:buClr>
                          <a:schemeClr val="bg2"/>
                        </a:buClr>
                        <a:buSzPct val="65000"/>
                        <a:buFont typeface="Wingdings" pitchFamily="2" charset="2"/>
                        <a:defRPr sz="2000">
                          <a:solidFill>
                            <a:schemeClr val="tx1"/>
                          </a:solidFill>
                          <a:latin typeface="Arial" charset="0"/>
                        </a:defRPr>
                      </a:lvl3pPr>
                      <a:lvl4pPr eaLnBrk="0" hangingPunct="0">
                        <a:spcBef>
                          <a:spcPct val="20000"/>
                        </a:spcBef>
                        <a:buClr>
                          <a:schemeClr val="accent2"/>
                        </a:buClr>
                        <a:buSzPct val="70000"/>
                        <a:buFont typeface="Wingdings" pitchFamily="2" charset="2"/>
                        <a:defRPr>
                          <a:solidFill>
                            <a:schemeClr val="tx1"/>
                          </a:solidFill>
                          <a:latin typeface="Arial" charset="0"/>
                        </a:defRPr>
                      </a:lvl4pPr>
                      <a:lvl5pPr eaLnBrk="0" hangingPunct="0">
                        <a:spcBef>
                          <a:spcPct val="20000"/>
                        </a:spcBef>
                        <a:buClr>
                          <a:schemeClr val="bg2"/>
                        </a:buClr>
                        <a:buFont typeface="Wingdings" pitchFamily="2" charset="2"/>
                        <a:defRPr>
                          <a:solidFill>
                            <a:schemeClr val="tx1"/>
                          </a:solidFill>
                          <a:latin typeface="Arial" charset="0"/>
                        </a:defRPr>
                      </a:lvl5pPr>
                      <a:lvl6pPr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fr-BE" altLang="fr-FR" sz="1800" b="0" i="0" u="none" strike="noStrike" cap="none" normalizeH="0" baseline="0" dirty="0" smtClean="0">
                          <a:ln>
                            <a:noFill/>
                          </a:ln>
                          <a:solidFill>
                            <a:schemeClr val="tx1"/>
                          </a:solidFill>
                          <a:effectLst/>
                          <a:latin typeface="+mj-lt"/>
                        </a:rPr>
                        <a:t>Doit connaitre les différents types de handicap…</a:t>
                      </a:r>
                      <a:endParaRPr kumimoji="0" lang="fr-FR" altLang="fr-FR" sz="1800" b="0" i="0" u="none" strike="noStrike" cap="none" normalizeH="0" baseline="0" dirty="0" smtClean="0">
                        <a:ln>
                          <a:noFill/>
                        </a:ln>
                        <a:solidFill>
                          <a:schemeClr val="tx1"/>
                        </a:solidFill>
                        <a:effectLst/>
                        <a:latin typeface="+mj-lt"/>
                      </a:endParaRPr>
                    </a:p>
                  </a:txBody>
                  <a:tcPr marL="91432" marR="91432"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eaLnBrk="0" hangingPunct="0">
                        <a:spcBef>
                          <a:spcPct val="20000"/>
                        </a:spcBef>
                        <a:buClr>
                          <a:schemeClr val="accent2"/>
                        </a:buClr>
                        <a:buSzPct val="80000"/>
                        <a:buFont typeface="Wingdings" pitchFamily="2" charset="2"/>
                        <a:defRPr sz="2400">
                          <a:solidFill>
                            <a:schemeClr val="tx1"/>
                          </a:solidFill>
                          <a:latin typeface="Arial" charset="0"/>
                        </a:defRPr>
                      </a:lvl2pPr>
                      <a:lvl3pPr eaLnBrk="0" hangingPunct="0">
                        <a:spcBef>
                          <a:spcPct val="20000"/>
                        </a:spcBef>
                        <a:buClr>
                          <a:schemeClr val="bg2"/>
                        </a:buClr>
                        <a:buSzPct val="65000"/>
                        <a:buFont typeface="Wingdings" pitchFamily="2" charset="2"/>
                        <a:defRPr sz="2000">
                          <a:solidFill>
                            <a:schemeClr val="tx1"/>
                          </a:solidFill>
                          <a:latin typeface="Arial" charset="0"/>
                        </a:defRPr>
                      </a:lvl3pPr>
                      <a:lvl4pPr eaLnBrk="0" hangingPunct="0">
                        <a:spcBef>
                          <a:spcPct val="20000"/>
                        </a:spcBef>
                        <a:buClr>
                          <a:schemeClr val="accent2"/>
                        </a:buClr>
                        <a:buSzPct val="70000"/>
                        <a:buFont typeface="Wingdings" pitchFamily="2" charset="2"/>
                        <a:defRPr>
                          <a:solidFill>
                            <a:schemeClr val="tx1"/>
                          </a:solidFill>
                          <a:latin typeface="Arial" charset="0"/>
                        </a:defRPr>
                      </a:lvl4pPr>
                      <a:lvl5pPr eaLnBrk="0" hangingPunct="0">
                        <a:spcBef>
                          <a:spcPct val="20000"/>
                        </a:spcBef>
                        <a:buClr>
                          <a:schemeClr val="bg2"/>
                        </a:buClr>
                        <a:buFont typeface="Wingdings" pitchFamily="2" charset="2"/>
                        <a:defRPr>
                          <a:solidFill>
                            <a:schemeClr val="tx1"/>
                          </a:solidFill>
                          <a:latin typeface="Arial" charset="0"/>
                        </a:defRPr>
                      </a:lvl5pPr>
                      <a:lvl6pPr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fr-BE" altLang="fr-FR" sz="1800" b="0" i="0" u="none" strike="noStrike" cap="none" normalizeH="0" baseline="0" dirty="0" smtClean="0">
                          <a:ln>
                            <a:noFill/>
                          </a:ln>
                          <a:solidFill>
                            <a:schemeClr val="tx1"/>
                          </a:solidFill>
                          <a:effectLst/>
                          <a:latin typeface="+mj-lt"/>
                        </a:rPr>
                        <a:t>des </a:t>
                      </a:r>
                      <a:r>
                        <a:rPr kumimoji="0" lang="fr-BE" altLang="fr-FR" sz="1800" b="1" i="0" u="none" strike="noStrike" cap="none" normalizeH="0" baseline="0" dirty="0" smtClean="0">
                          <a:ln>
                            <a:noFill/>
                          </a:ln>
                          <a:solidFill>
                            <a:schemeClr val="tx1"/>
                          </a:solidFill>
                          <a:effectLst/>
                          <a:latin typeface="+mj-lt"/>
                        </a:rPr>
                        <a:t>professionnel-le-s de </a:t>
                      </a:r>
                      <a:r>
                        <a:rPr kumimoji="0" lang="fr-BE" altLang="fr-FR" sz="1800" b="1" i="0" u="none" strike="noStrike" kern="1200" cap="none" normalizeH="0" baseline="0" dirty="0" smtClean="0">
                          <a:ln>
                            <a:noFill/>
                          </a:ln>
                          <a:solidFill>
                            <a:schemeClr val="tx1"/>
                          </a:solidFill>
                          <a:effectLst/>
                          <a:latin typeface="+mj-lt"/>
                          <a:ea typeface="+mn-ea"/>
                          <a:cs typeface="+mn-cs"/>
                        </a:rPr>
                        <a:t>l’accueil </a:t>
                      </a:r>
                      <a:endParaRPr kumimoji="0" lang="fr-BE" altLang="fr-FR" sz="1800" b="0" i="0" u="none" strike="noStrike" kern="1200" cap="none" normalizeH="0" baseline="0" dirty="0" smtClean="0">
                        <a:ln>
                          <a:noFill/>
                        </a:ln>
                        <a:solidFill>
                          <a:schemeClr val="tx1"/>
                        </a:solidFill>
                        <a:effectLst/>
                        <a:latin typeface="+mj-lt"/>
                        <a:ea typeface="+mn-ea"/>
                        <a:cs typeface="+mn-cs"/>
                      </a:endParaRPr>
                    </a:p>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fr-BE" altLang="fr-FR" sz="1800" b="0" i="0" u="none" strike="noStrike" kern="1200" cap="none" normalizeH="0" baseline="0" dirty="0" smtClean="0">
                          <a:ln>
                            <a:noFill/>
                          </a:ln>
                          <a:solidFill>
                            <a:schemeClr val="tx1"/>
                          </a:solidFill>
                          <a:effectLst/>
                          <a:latin typeface="+mj-lt"/>
                          <a:ea typeface="+mn-ea"/>
                          <a:cs typeface="+mn-cs"/>
                        </a:rPr>
                        <a:t>Leur mission : garantir des conditions d’accueil de qualité  valables pour TOUS (observer, entrer en relation avec les familles, travailler en équipe, en réseau, …</a:t>
                      </a:r>
                      <a:endParaRPr kumimoji="0" lang="fr-FR" altLang="fr-FR" sz="1800" b="0" i="0" u="none" strike="noStrike" kern="1200" cap="none" normalizeH="0" baseline="0" dirty="0" smtClean="0">
                        <a:ln>
                          <a:noFill/>
                        </a:ln>
                        <a:solidFill>
                          <a:schemeClr val="tx1"/>
                        </a:solidFill>
                        <a:effectLst/>
                        <a:latin typeface="+mj-lt"/>
                        <a:ea typeface="+mn-ea"/>
                        <a:cs typeface="+mn-cs"/>
                      </a:endParaRPr>
                    </a:p>
                  </a:txBody>
                  <a:tcPr marL="91432" marR="91432"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67644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0638"/>
            <a:ext cx="5113338" cy="6354762"/>
          </a:xfrm>
        </p:spPr>
        <p:txBody>
          <a:bodyPr>
            <a:normAutofit lnSpcReduction="10000"/>
          </a:bodyPr>
          <a:lstStyle/>
          <a:p>
            <a:pPr marL="114300" indent="0">
              <a:buNone/>
            </a:pPr>
            <a:endParaRPr lang="fr-BE" sz="2400" b="1" dirty="0" smtClean="0"/>
          </a:p>
          <a:p>
            <a:pPr marL="114300" indent="0">
              <a:buNone/>
            </a:pPr>
            <a:r>
              <a:rPr lang="fr-BE" sz="2400" b="1" dirty="0" smtClean="0"/>
              <a:t>L’accessibilité </a:t>
            </a:r>
            <a:r>
              <a:rPr lang="fr-BE" sz="2400" b="1" dirty="0"/>
              <a:t>primaire </a:t>
            </a:r>
            <a:r>
              <a:rPr lang="fr-BE" sz="2400" dirty="0"/>
              <a:t>(</a:t>
            </a:r>
            <a:r>
              <a:rPr lang="fr-BE" sz="2400" dirty="0" err="1"/>
              <a:t>Humblet</a:t>
            </a:r>
            <a:r>
              <a:rPr lang="fr-BE" sz="2400" dirty="0"/>
              <a:t>, </a:t>
            </a:r>
            <a:r>
              <a:rPr lang="fr-BE" sz="2400" dirty="0" err="1"/>
              <a:t>Laevers</a:t>
            </a:r>
            <a:r>
              <a:rPr lang="fr-BE" sz="2400" dirty="0"/>
              <a:t>, 2013)  </a:t>
            </a:r>
            <a:r>
              <a:rPr lang="fr-BE" sz="2400" b="1" dirty="0"/>
              <a:t>« devant la porte» </a:t>
            </a:r>
            <a:endParaRPr lang="fr-BE" sz="2400" b="1" dirty="0" smtClean="0"/>
          </a:p>
          <a:p>
            <a:pPr marL="114300" indent="0">
              <a:buNone/>
            </a:pPr>
            <a:endParaRPr lang="fr-BE" sz="2400" dirty="0"/>
          </a:p>
          <a:p>
            <a:r>
              <a:rPr lang="fr-BE" sz="2400" dirty="0" smtClean="0"/>
              <a:t>Qui </a:t>
            </a:r>
            <a:r>
              <a:rPr lang="fr-BE" sz="2400" dirty="0"/>
              <a:t>a accès à notre service ? </a:t>
            </a:r>
          </a:p>
          <a:p>
            <a:r>
              <a:rPr lang="fr-BE" sz="2400" dirty="0" smtClean="0"/>
              <a:t>Qui </a:t>
            </a:r>
            <a:r>
              <a:rPr lang="fr-BE" sz="2400" dirty="0"/>
              <a:t>ne voit-on jamais dans notre lieu d’accueil ? Pourquoi ? Est-ce un choix ? </a:t>
            </a:r>
          </a:p>
          <a:p>
            <a:r>
              <a:rPr lang="fr-BE" sz="2400" dirty="0" smtClean="0"/>
              <a:t>Est-ce </a:t>
            </a:r>
            <a:r>
              <a:rPr lang="fr-BE" sz="2400" dirty="0"/>
              <a:t>que les familles comprennent notre offre d’accueil ? Savent qu’elles sont les bienvenues ? Que leur enfant peut participer à nos activités ? </a:t>
            </a:r>
          </a:p>
          <a:p>
            <a:r>
              <a:rPr lang="fr-BE" sz="2400" dirty="0" smtClean="0"/>
              <a:t>Que </a:t>
            </a:r>
            <a:r>
              <a:rPr lang="fr-BE" sz="2400" dirty="0"/>
              <a:t>pouvons-nous faire pour aller à la rencontre de tous ? Faire en sorte que chacun puisse se faire des images de ce qu’on fait ? </a:t>
            </a:r>
          </a:p>
          <a:p>
            <a:endParaRPr lang="fr-BE" sz="2400" dirty="0"/>
          </a:p>
          <a:p>
            <a:pPr lvl="1">
              <a:defRPr/>
            </a:pPr>
            <a:endParaRPr lang="fr-BE" altLang="fr-FR" sz="2400" dirty="0" smtClean="0">
              <a:latin typeface="+mj-lt"/>
            </a:endParaRPr>
          </a:p>
          <a:p>
            <a:pPr>
              <a:defRPr/>
            </a:pPr>
            <a:endParaRPr lang="fr-BE" sz="2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6656" y="1700808"/>
            <a:ext cx="4227344" cy="3355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69657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tiguïté">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1_Conception personnalisée">
  <a:themeElements>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nception personnalisée">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4800" b="1" i="0" u="none" strike="noStrike" cap="none" normalizeH="0" baseline="0" smtClean="0">
            <a:ln>
              <a:noFill/>
            </a:ln>
            <a:solidFill>
              <a:srgbClr val="E2003C"/>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4800" b="1" i="0" u="none" strike="noStrike" cap="none" normalizeH="0" baseline="0" smtClean="0">
            <a:ln>
              <a:noFill/>
            </a:ln>
            <a:solidFill>
              <a:srgbClr val="E2003C"/>
            </a:solidFill>
            <a:effectLst/>
            <a:latin typeface="Trebuchet MS" pitchFamily="34" charset="0"/>
          </a:defRPr>
        </a:defPPr>
      </a:lstStyle>
    </a:lnDef>
  </a:objectDefaults>
  <a:extraClrSchemeLst>
    <a:extraClrScheme>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1407</TotalTime>
  <Words>1181</Words>
  <Application>Microsoft Office PowerPoint</Application>
  <PresentationFormat>Affichage à l'écran (4:3)</PresentationFormat>
  <Paragraphs>188</Paragraphs>
  <Slides>32</Slides>
  <Notes>16</Notes>
  <HiddenSlides>0</HiddenSlides>
  <MMClips>0</MMClips>
  <ScaleCrop>false</ScaleCrop>
  <HeadingPairs>
    <vt:vector size="4" baseType="variant">
      <vt:variant>
        <vt:lpstr>Thème</vt:lpstr>
      </vt:variant>
      <vt:variant>
        <vt:i4>2</vt:i4>
      </vt:variant>
      <vt:variant>
        <vt:lpstr>Titres des diapositives</vt:lpstr>
      </vt:variant>
      <vt:variant>
        <vt:i4>32</vt:i4>
      </vt:variant>
    </vt:vector>
  </HeadingPairs>
  <TitlesOfParts>
    <vt:vector size="34" baseType="lpstr">
      <vt:lpstr>Contiguïté</vt:lpstr>
      <vt:lpstr>1_Conception personnalisée</vt:lpstr>
      <vt:lpstr>  </vt:lpstr>
      <vt:lpstr>Plan de la présentation  </vt:lpstr>
      <vt:lpstr>Un lieu inclusif est ….</vt:lpstr>
      <vt:lpstr>QUELQUES NOTIONS CLES</vt:lpstr>
      <vt:lpstr>Arrêter de se centrer sur le manque, sur la déficience … Comment pouvons-nous éviter d’enfermer les enfants dans cette manière de penser limitative ?</vt:lpstr>
      <vt:lpstr>Tout acte éducatif s’appuie sur des compétences et non sur une béance / sur un manque … </vt:lpstr>
      <vt:lpstr>Pas “UNE”, mais plusieurs façons de danser…</vt:lpstr>
      <vt:lpstr>Passer d’une approche centrée sur la particularité à une vision de l’accueil de tous centrée sur les compétences Source :  livret « l’accueil de l’enfant ayant des besoins spécifiques », VBJK, 2010</vt:lpstr>
      <vt:lpstr>Présentation PowerPoint</vt:lpstr>
      <vt:lpstr>Présentation PowerPoint</vt:lpstr>
      <vt:lpstr>Présentation PowerPoint</vt:lpstr>
      <vt:lpstr>Ce que signifie « entrer dans un lieu d’accueil »  …</vt:lpstr>
      <vt:lpstr>Présentation PowerPoint</vt:lpstr>
      <vt:lpstr>Plan de la présentation  </vt:lpstr>
      <vt:lpstr>L’objectif principal du dispositif</vt:lpstr>
      <vt:lpstr>S’appuyer des outils existants et les démarches collectives d’accompagnement des pratiques mises en place</vt:lpstr>
      <vt:lpstr>Un dossier pédagogique</vt:lpstr>
      <vt:lpstr>Des objets qui permettent des activités inclusives</vt:lpstr>
      <vt:lpstr>Les fiches d’activités </vt:lpstr>
      <vt:lpstr>Se sentir attaché-e à ses racines : au travers de la musique, des danses, des comptines, des chansons à doigts, …</vt:lpstr>
      <vt:lpstr>Et pour la suite …</vt:lpstr>
      <vt:lpstr>Plan de la présentation  </vt:lpstr>
      <vt:lpstr>L’accompagnement : le sens</vt:lpstr>
      <vt:lpstr>L’accompagnement :  avec quels outils?</vt:lpstr>
      <vt:lpstr> A partir de 2018, que faire si une équipe souhaite emprunter une malle ? </vt:lpstr>
      <vt:lpstr>Comment emprunter la malle</vt:lpstr>
      <vt:lpstr>En synthèse, le rôle de la CATL</vt:lpstr>
      <vt:lpstr>Pour aller plus loin…</vt:lpstr>
      <vt:lpstr>Des livres…</vt:lpstr>
      <vt:lpstr>Des possibilités de spectacle … Ici la machine arc-en-ciel</vt:lpstr>
      <vt:lpstr>D’autres outils existent aussi pour sensibiliser les enfants au respect de la diversité et à l’accueil de tous</vt:lpstr>
      <vt:lpstr>Présentation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Inclusion et respect de la diversité Accueillir chacun et tous les enfants</dc:title>
  <dc:creator>Pascale Camus</dc:creator>
  <cp:lastModifiedBy>nathalie morette</cp:lastModifiedBy>
  <cp:revision>120</cp:revision>
  <dcterms:created xsi:type="dcterms:W3CDTF">2012-11-15T22:24:26Z</dcterms:created>
  <dcterms:modified xsi:type="dcterms:W3CDTF">2018-03-26T08:47:33Z</dcterms:modified>
</cp:coreProperties>
</file>