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7" r:id="rId5"/>
    <p:sldId id="257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2" r:id="rId19"/>
    <p:sldId id="273" r:id="rId20"/>
    <p:sldId id="279" r:id="rId21"/>
    <p:sldId id="274" r:id="rId22"/>
    <p:sldId id="276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6BAE2F-5709-4DD5-BB78-2E198620F46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3EFAB00-F215-474F-BF08-AF13BF7A83DB}">
      <dgm:prSet phldrT="[Texte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/>
            <a:t>1 agrément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dirty="0" smtClean="0"/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dirty="0" smtClean="0"/>
            <a:t>2 subventionnements</a:t>
          </a:r>
          <a:endParaRPr lang="fr-FR" dirty="0"/>
        </a:p>
      </dgm:t>
    </dgm:pt>
    <dgm:pt modelId="{994960A2-81E1-41BD-AC39-9D49CE67225D}" type="parTrans" cxnId="{CAEFF5DE-8052-49D0-8579-DFA178FD50E3}">
      <dgm:prSet/>
      <dgm:spPr/>
      <dgm:t>
        <a:bodyPr/>
        <a:lstStyle/>
        <a:p>
          <a:endParaRPr lang="fr-FR"/>
        </a:p>
      </dgm:t>
    </dgm:pt>
    <dgm:pt modelId="{85135B89-F079-4C1D-94FE-D0F1AC6FB4F7}" type="sibTrans" cxnId="{CAEFF5DE-8052-49D0-8579-DFA178FD50E3}">
      <dgm:prSet/>
      <dgm:spPr/>
      <dgm:t>
        <a:bodyPr/>
        <a:lstStyle/>
        <a:p>
          <a:endParaRPr lang="fr-FR"/>
        </a:p>
      </dgm:t>
    </dgm:pt>
    <dgm:pt modelId="{1D78B2CB-CEE0-4AF9-BEC6-B40769CB9AFA}">
      <dgm:prSet phldrT="[Texte]"/>
      <dgm:spPr/>
      <dgm:t>
        <a:bodyPr/>
        <a:lstStyle/>
        <a:p>
          <a:r>
            <a:rPr lang="fr-FR" dirty="0" smtClean="0"/>
            <a:t>AES 1</a:t>
          </a:r>
          <a:endParaRPr lang="fr-FR" dirty="0"/>
        </a:p>
      </dgm:t>
    </dgm:pt>
    <dgm:pt modelId="{2E381CE6-484C-4DE6-A55C-5FA5959DFC47}" type="parTrans" cxnId="{82495612-21F9-4716-A73F-B4662241D0AB}">
      <dgm:prSet/>
      <dgm:spPr/>
      <dgm:t>
        <a:bodyPr/>
        <a:lstStyle/>
        <a:p>
          <a:endParaRPr lang="fr-FR"/>
        </a:p>
      </dgm:t>
    </dgm:pt>
    <dgm:pt modelId="{09E21915-3120-4933-A7A3-00F73B0E2772}" type="sibTrans" cxnId="{82495612-21F9-4716-A73F-B4662241D0AB}">
      <dgm:prSet/>
      <dgm:spPr/>
      <dgm:t>
        <a:bodyPr/>
        <a:lstStyle/>
        <a:p>
          <a:endParaRPr lang="fr-FR"/>
        </a:p>
      </dgm:t>
    </dgm:pt>
    <dgm:pt modelId="{E0098471-3D18-4909-AD34-9FE04D588C66}">
      <dgm:prSet phldrT="[Texte]"/>
      <dgm:spPr/>
      <dgm:t>
        <a:bodyPr/>
        <a:lstStyle/>
        <a:p>
          <a:r>
            <a:rPr lang="fr-FR" dirty="0" smtClean="0"/>
            <a:t>AES 2</a:t>
          </a:r>
          <a:endParaRPr lang="fr-FR" dirty="0"/>
        </a:p>
      </dgm:t>
    </dgm:pt>
    <dgm:pt modelId="{F1612DDE-DD5F-4868-A6D9-CDC123826F40}" type="parTrans" cxnId="{5397163F-0E1D-4CF4-BCBB-DFB9C5B1501A}">
      <dgm:prSet/>
      <dgm:spPr/>
      <dgm:t>
        <a:bodyPr/>
        <a:lstStyle/>
        <a:p>
          <a:endParaRPr lang="fr-FR"/>
        </a:p>
      </dgm:t>
    </dgm:pt>
    <dgm:pt modelId="{A9D84919-1B25-4279-BB5A-81C058185534}" type="sibTrans" cxnId="{5397163F-0E1D-4CF4-BCBB-DFB9C5B1501A}">
      <dgm:prSet/>
      <dgm:spPr/>
      <dgm:t>
        <a:bodyPr/>
        <a:lstStyle/>
        <a:p>
          <a:endParaRPr lang="fr-FR"/>
        </a:p>
      </dgm:t>
    </dgm:pt>
    <dgm:pt modelId="{F02F8F1F-66BC-4732-BA86-32191161F511}" type="pres">
      <dgm:prSet presAssocID="{5E6BAE2F-5709-4DD5-BB78-2E198620F46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811DBD6-3EDA-4394-93D4-C33DCEB9CAB5}" type="pres">
      <dgm:prSet presAssocID="{13EFAB00-F215-474F-BF08-AF13BF7A83DB}" presName="hierRoot1" presStyleCnt="0"/>
      <dgm:spPr/>
    </dgm:pt>
    <dgm:pt modelId="{722E8FF1-C1CB-4B18-AA12-22503F466E9D}" type="pres">
      <dgm:prSet presAssocID="{13EFAB00-F215-474F-BF08-AF13BF7A83DB}" presName="composite" presStyleCnt="0"/>
      <dgm:spPr/>
    </dgm:pt>
    <dgm:pt modelId="{43111706-188C-45AE-8C62-E5A620F03C13}" type="pres">
      <dgm:prSet presAssocID="{13EFAB00-F215-474F-BF08-AF13BF7A83DB}" presName="background" presStyleLbl="node0" presStyleIdx="0" presStyleCnt="1"/>
      <dgm:spPr/>
    </dgm:pt>
    <dgm:pt modelId="{E8ABBE3C-369B-4900-833B-D21C285E2148}" type="pres">
      <dgm:prSet presAssocID="{13EFAB00-F215-474F-BF08-AF13BF7A83DB}" presName="text" presStyleLbl="fgAcc0" presStyleIdx="0" presStyleCnt="1" custScaleX="13629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52F916D-ACB4-43A6-9A00-EC98CFB73E6A}" type="pres">
      <dgm:prSet presAssocID="{13EFAB00-F215-474F-BF08-AF13BF7A83DB}" presName="hierChild2" presStyleCnt="0"/>
      <dgm:spPr/>
    </dgm:pt>
    <dgm:pt modelId="{465441CF-DFCC-48B7-8B1D-F5009D414C6B}" type="pres">
      <dgm:prSet presAssocID="{2E381CE6-484C-4DE6-A55C-5FA5959DFC47}" presName="Name10" presStyleLbl="parChTrans1D2" presStyleIdx="0" presStyleCnt="2"/>
      <dgm:spPr/>
      <dgm:t>
        <a:bodyPr/>
        <a:lstStyle/>
        <a:p>
          <a:endParaRPr lang="fr-FR"/>
        </a:p>
      </dgm:t>
    </dgm:pt>
    <dgm:pt modelId="{15FABD9F-502C-4696-A662-6896038939AB}" type="pres">
      <dgm:prSet presAssocID="{1D78B2CB-CEE0-4AF9-BEC6-B40769CB9AFA}" presName="hierRoot2" presStyleCnt="0"/>
      <dgm:spPr/>
    </dgm:pt>
    <dgm:pt modelId="{34CC9A43-7732-424E-A9E4-C3E4D1D3FF04}" type="pres">
      <dgm:prSet presAssocID="{1D78B2CB-CEE0-4AF9-BEC6-B40769CB9AFA}" presName="composite2" presStyleCnt="0"/>
      <dgm:spPr/>
    </dgm:pt>
    <dgm:pt modelId="{925BF70C-C99A-46A7-8BCB-2CEC9554CCC1}" type="pres">
      <dgm:prSet presAssocID="{1D78B2CB-CEE0-4AF9-BEC6-B40769CB9AFA}" presName="background2" presStyleLbl="node2" presStyleIdx="0" presStyleCnt="2"/>
      <dgm:spPr/>
    </dgm:pt>
    <dgm:pt modelId="{E1C0E585-BD34-4912-A6A6-25BA498C91F6}" type="pres">
      <dgm:prSet presAssocID="{1D78B2CB-CEE0-4AF9-BEC6-B40769CB9AF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A332A8-543D-44EF-86BF-8F81F8895C0F}" type="pres">
      <dgm:prSet presAssocID="{1D78B2CB-CEE0-4AF9-BEC6-B40769CB9AFA}" presName="hierChild3" presStyleCnt="0"/>
      <dgm:spPr/>
    </dgm:pt>
    <dgm:pt modelId="{83D1EEDC-8007-45E1-8453-02653DCE615F}" type="pres">
      <dgm:prSet presAssocID="{F1612DDE-DD5F-4868-A6D9-CDC123826F40}" presName="Name10" presStyleLbl="parChTrans1D2" presStyleIdx="1" presStyleCnt="2"/>
      <dgm:spPr/>
      <dgm:t>
        <a:bodyPr/>
        <a:lstStyle/>
        <a:p>
          <a:endParaRPr lang="fr-FR"/>
        </a:p>
      </dgm:t>
    </dgm:pt>
    <dgm:pt modelId="{6644F2B3-3D2E-4452-961B-57F8F7EC101D}" type="pres">
      <dgm:prSet presAssocID="{E0098471-3D18-4909-AD34-9FE04D588C66}" presName="hierRoot2" presStyleCnt="0"/>
      <dgm:spPr/>
    </dgm:pt>
    <dgm:pt modelId="{E11A2153-A85B-40DA-85B9-9C5E2B9412A4}" type="pres">
      <dgm:prSet presAssocID="{E0098471-3D18-4909-AD34-9FE04D588C66}" presName="composite2" presStyleCnt="0"/>
      <dgm:spPr/>
    </dgm:pt>
    <dgm:pt modelId="{A467A1B2-748B-4388-A1BB-E2F6B9D988A6}" type="pres">
      <dgm:prSet presAssocID="{E0098471-3D18-4909-AD34-9FE04D588C66}" presName="background2" presStyleLbl="node2" presStyleIdx="1" presStyleCnt="2"/>
      <dgm:spPr/>
    </dgm:pt>
    <dgm:pt modelId="{864080AD-CE5F-4CCC-A0A3-B4621E0D8B96}" type="pres">
      <dgm:prSet presAssocID="{E0098471-3D18-4909-AD34-9FE04D588C6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554142-7E14-4EE1-9A0E-75B6F924BA72}" type="pres">
      <dgm:prSet presAssocID="{E0098471-3D18-4909-AD34-9FE04D588C66}" presName="hierChild3" presStyleCnt="0"/>
      <dgm:spPr/>
    </dgm:pt>
  </dgm:ptLst>
  <dgm:cxnLst>
    <dgm:cxn modelId="{E5EB8A88-8372-4DC8-B774-D89A47EC4491}" type="presOf" srcId="{13EFAB00-F215-474F-BF08-AF13BF7A83DB}" destId="{E8ABBE3C-369B-4900-833B-D21C285E2148}" srcOrd="0" destOrd="0" presId="urn:microsoft.com/office/officeart/2005/8/layout/hierarchy1"/>
    <dgm:cxn modelId="{82495612-21F9-4716-A73F-B4662241D0AB}" srcId="{13EFAB00-F215-474F-BF08-AF13BF7A83DB}" destId="{1D78B2CB-CEE0-4AF9-BEC6-B40769CB9AFA}" srcOrd="0" destOrd="0" parTransId="{2E381CE6-484C-4DE6-A55C-5FA5959DFC47}" sibTransId="{09E21915-3120-4933-A7A3-00F73B0E2772}"/>
    <dgm:cxn modelId="{5397163F-0E1D-4CF4-BCBB-DFB9C5B1501A}" srcId="{13EFAB00-F215-474F-BF08-AF13BF7A83DB}" destId="{E0098471-3D18-4909-AD34-9FE04D588C66}" srcOrd="1" destOrd="0" parTransId="{F1612DDE-DD5F-4868-A6D9-CDC123826F40}" sibTransId="{A9D84919-1B25-4279-BB5A-81C058185534}"/>
    <dgm:cxn modelId="{A380CB31-43FA-4847-BB31-B608DB7B01F8}" type="presOf" srcId="{1D78B2CB-CEE0-4AF9-BEC6-B40769CB9AFA}" destId="{E1C0E585-BD34-4912-A6A6-25BA498C91F6}" srcOrd="0" destOrd="0" presId="urn:microsoft.com/office/officeart/2005/8/layout/hierarchy1"/>
    <dgm:cxn modelId="{CAEFF5DE-8052-49D0-8579-DFA178FD50E3}" srcId="{5E6BAE2F-5709-4DD5-BB78-2E198620F46C}" destId="{13EFAB00-F215-474F-BF08-AF13BF7A83DB}" srcOrd="0" destOrd="0" parTransId="{994960A2-81E1-41BD-AC39-9D49CE67225D}" sibTransId="{85135B89-F079-4C1D-94FE-D0F1AC6FB4F7}"/>
    <dgm:cxn modelId="{4D1B56B8-E288-4C4E-BAAC-159BC007901D}" type="presOf" srcId="{F1612DDE-DD5F-4868-A6D9-CDC123826F40}" destId="{83D1EEDC-8007-45E1-8453-02653DCE615F}" srcOrd="0" destOrd="0" presId="urn:microsoft.com/office/officeart/2005/8/layout/hierarchy1"/>
    <dgm:cxn modelId="{478F4648-ADCD-49FC-BB02-7300416FB005}" type="presOf" srcId="{2E381CE6-484C-4DE6-A55C-5FA5959DFC47}" destId="{465441CF-DFCC-48B7-8B1D-F5009D414C6B}" srcOrd="0" destOrd="0" presId="urn:microsoft.com/office/officeart/2005/8/layout/hierarchy1"/>
    <dgm:cxn modelId="{70DCAC2E-418B-4737-A43F-D0FBFFC7C509}" type="presOf" srcId="{E0098471-3D18-4909-AD34-9FE04D588C66}" destId="{864080AD-CE5F-4CCC-A0A3-B4621E0D8B96}" srcOrd="0" destOrd="0" presId="urn:microsoft.com/office/officeart/2005/8/layout/hierarchy1"/>
    <dgm:cxn modelId="{9B1DE923-D6CC-413A-80B5-9D5F4B5AFCA6}" type="presOf" srcId="{5E6BAE2F-5709-4DD5-BB78-2E198620F46C}" destId="{F02F8F1F-66BC-4732-BA86-32191161F511}" srcOrd="0" destOrd="0" presId="urn:microsoft.com/office/officeart/2005/8/layout/hierarchy1"/>
    <dgm:cxn modelId="{F814412A-EEFE-467E-9D8E-1147807CA09F}" type="presParOf" srcId="{F02F8F1F-66BC-4732-BA86-32191161F511}" destId="{5811DBD6-3EDA-4394-93D4-C33DCEB9CAB5}" srcOrd="0" destOrd="0" presId="urn:microsoft.com/office/officeart/2005/8/layout/hierarchy1"/>
    <dgm:cxn modelId="{AEF57D06-0C57-4AD0-BC9F-03B3659AE7F7}" type="presParOf" srcId="{5811DBD6-3EDA-4394-93D4-C33DCEB9CAB5}" destId="{722E8FF1-C1CB-4B18-AA12-22503F466E9D}" srcOrd="0" destOrd="0" presId="urn:microsoft.com/office/officeart/2005/8/layout/hierarchy1"/>
    <dgm:cxn modelId="{48E068E8-23D3-4994-BB24-DEA08071C0F5}" type="presParOf" srcId="{722E8FF1-C1CB-4B18-AA12-22503F466E9D}" destId="{43111706-188C-45AE-8C62-E5A620F03C13}" srcOrd="0" destOrd="0" presId="urn:microsoft.com/office/officeart/2005/8/layout/hierarchy1"/>
    <dgm:cxn modelId="{F1B57352-5FA4-4C61-B3E4-4FB4D5490F87}" type="presParOf" srcId="{722E8FF1-C1CB-4B18-AA12-22503F466E9D}" destId="{E8ABBE3C-369B-4900-833B-D21C285E2148}" srcOrd="1" destOrd="0" presId="urn:microsoft.com/office/officeart/2005/8/layout/hierarchy1"/>
    <dgm:cxn modelId="{779B607E-9535-4433-A906-4B2C4F56D1CB}" type="presParOf" srcId="{5811DBD6-3EDA-4394-93D4-C33DCEB9CAB5}" destId="{952F916D-ACB4-43A6-9A00-EC98CFB73E6A}" srcOrd="1" destOrd="0" presId="urn:microsoft.com/office/officeart/2005/8/layout/hierarchy1"/>
    <dgm:cxn modelId="{4AFB312E-1BEF-4FF0-A79C-D008776B2D8B}" type="presParOf" srcId="{952F916D-ACB4-43A6-9A00-EC98CFB73E6A}" destId="{465441CF-DFCC-48B7-8B1D-F5009D414C6B}" srcOrd="0" destOrd="0" presId="urn:microsoft.com/office/officeart/2005/8/layout/hierarchy1"/>
    <dgm:cxn modelId="{F3382671-DB88-4965-99A8-F5262D509F1F}" type="presParOf" srcId="{952F916D-ACB4-43A6-9A00-EC98CFB73E6A}" destId="{15FABD9F-502C-4696-A662-6896038939AB}" srcOrd="1" destOrd="0" presId="urn:microsoft.com/office/officeart/2005/8/layout/hierarchy1"/>
    <dgm:cxn modelId="{7CEA1C34-24A2-4BC4-BCF8-5665FC1564D7}" type="presParOf" srcId="{15FABD9F-502C-4696-A662-6896038939AB}" destId="{34CC9A43-7732-424E-A9E4-C3E4D1D3FF04}" srcOrd="0" destOrd="0" presId="urn:microsoft.com/office/officeart/2005/8/layout/hierarchy1"/>
    <dgm:cxn modelId="{23419DA8-45EC-48F2-A74F-C68E931EE07A}" type="presParOf" srcId="{34CC9A43-7732-424E-A9E4-C3E4D1D3FF04}" destId="{925BF70C-C99A-46A7-8BCB-2CEC9554CCC1}" srcOrd="0" destOrd="0" presId="urn:microsoft.com/office/officeart/2005/8/layout/hierarchy1"/>
    <dgm:cxn modelId="{68434E96-8BEA-4AFA-8199-47A764FD645F}" type="presParOf" srcId="{34CC9A43-7732-424E-A9E4-C3E4D1D3FF04}" destId="{E1C0E585-BD34-4912-A6A6-25BA498C91F6}" srcOrd="1" destOrd="0" presId="urn:microsoft.com/office/officeart/2005/8/layout/hierarchy1"/>
    <dgm:cxn modelId="{8F9D069E-49EF-40DB-966D-F3E82D2BACFA}" type="presParOf" srcId="{15FABD9F-502C-4696-A662-6896038939AB}" destId="{6FA332A8-543D-44EF-86BF-8F81F8895C0F}" srcOrd="1" destOrd="0" presId="urn:microsoft.com/office/officeart/2005/8/layout/hierarchy1"/>
    <dgm:cxn modelId="{6F671146-0B18-433D-99B6-105248B65B47}" type="presParOf" srcId="{952F916D-ACB4-43A6-9A00-EC98CFB73E6A}" destId="{83D1EEDC-8007-45E1-8453-02653DCE615F}" srcOrd="2" destOrd="0" presId="urn:microsoft.com/office/officeart/2005/8/layout/hierarchy1"/>
    <dgm:cxn modelId="{7D0FFD68-DAB7-4F50-8ABD-46E17751FA7A}" type="presParOf" srcId="{952F916D-ACB4-43A6-9A00-EC98CFB73E6A}" destId="{6644F2B3-3D2E-4452-961B-57F8F7EC101D}" srcOrd="3" destOrd="0" presId="urn:microsoft.com/office/officeart/2005/8/layout/hierarchy1"/>
    <dgm:cxn modelId="{8FA60806-158C-471C-BE1D-BFE43AD9AD07}" type="presParOf" srcId="{6644F2B3-3D2E-4452-961B-57F8F7EC101D}" destId="{E11A2153-A85B-40DA-85B9-9C5E2B9412A4}" srcOrd="0" destOrd="0" presId="urn:microsoft.com/office/officeart/2005/8/layout/hierarchy1"/>
    <dgm:cxn modelId="{B1D9033D-7F1B-4760-ACE3-8EA4CB1DA7CD}" type="presParOf" srcId="{E11A2153-A85B-40DA-85B9-9C5E2B9412A4}" destId="{A467A1B2-748B-4388-A1BB-E2F6B9D988A6}" srcOrd="0" destOrd="0" presId="urn:microsoft.com/office/officeart/2005/8/layout/hierarchy1"/>
    <dgm:cxn modelId="{0978C7D2-4A07-461D-9EBB-CAE7276BB83D}" type="presParOf" srcId="{E11A2153-A85B-40DA-85B9-9C5E2B9412A4}" destId="{864080AD-CE5F-4CCC-A0A3-B4621E0D8B96}" srcOrd="1" destOrd="0" presId="urn:microsoft.com/office/officeart/2005/8/layout/hierarchy1"/>
    <dgm:cxn modelId="{09EFE5CD-4E37-434F-99C3-3A4F531F9A23}" type="presParOf" srcId="{6644F2B3-3D2E-4452-961B-57F8F7EC101D}" destId="{17554142-7E14-4EE1-9A0E-75B6F924BA7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1EEDC-8007-45E1-8453-02653DCE615F}">
      <dsp:nvSpPr>
        <dsp:cNvPr id="0" name=""/>
        <dsp:cNvSpPr/>
      </dsp:nvSpPr>
      <dsp:spPr>
        <a:xfrm>
          <a:off x="3909053" y="2399245"/>
          <a:ext cx="2149428" cy="1022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7098"/>
              </a:lnTo>
              <a:lnTo>
                <a:pt x="2149428" y="697098"/>
              </a:lnTo>
              <a:lnTo>
                <a:pt x="2149428" y="10229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441CF-DFCC-48B7-8B1D-F5009D414C6B}">
      <dsp:nvSpPr>
        <dsp:cNvPr id="0" name=""/>
        <dsp:cNvSpPr/>
      </dsp:nvSpPr>
      <dsp:spPr>
        <a:xfrm>
          <a:off x="1759625" y="2399245"/>
          <a:ext cx="2149428" cy="1022932"/>
        </a:xfrm>
        <a:custGeom>
          <a:avLst/>
          <a:gdLst/>
          <a:ahLst/>
          <a:cxnLst/>
          <a:rect l="0" t="0" r="0" b="0"/>
          <a:pathLst>
            <a:path>
              <a:moveTo>
                <a:pt x="2149428" y="0"/>
              </a:moveTo>
              <a:lnTo>
                <a:pt x="2149428" y="697098"/>
              </a:lnTo>
              <a:lnTo>
                <a:pt x="0" y="697098"/>
              </a:lnTo>
              <a:lnTo>
                <a:pt x="0" y="1022932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111706-188C-45AE-8C62-E5A620F03C13}">
      <dsp:nvSpPr>
        <dsp:cNvPr id="0" name=""/>
        <dsp:cNvSpPr/>
      </dsp:nvSpPr>
      <dsp:spPr>
        <a:xfrm>
          <a:off x="1512173" y="165793"/>
          <a:ext cx="4793760" cy="22334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BBE3C-369B-4900-833B-D21C285E2148}">
      <dsp:nvSpPr>
        <dsp:cNvPr id="0" name=""/>
        <dsp:cNvSpPr/>
      </dsp:nvSpPr>
      <dsp:spPr>
        <a:xfrm>
          <a:off x="1902978" y="537058"/>
          <a:ext cx="4793760" cy="2233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3900" kern="1200" dirty="0" smtClean="0"/>
            <a:t>1 agrément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3900" kern="1200" dirty="0" smtClean="0"/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2 subventionnements</a:t>
          </a:r>
          <a:endParaRPr lang="fr-FR" sz="3900" kern="1200" dirty="0"/>
        </a:p>
      </dsp:txBody>
      <dsp:txXfrm>
        <a:off x="1968394" y="602474"/>
        <a:ext cx="4662928" cy="2102619"/>
      </dsp:txXfrm>
    </dsp:sp>
    <dsp:sp modelId="{925BF70C-C99A-46A7-8BCB-2CEC9554CCC1}">
      <dsp:nvSpPr>
        <dsp:cNvPr id="0" name=""/>
        <dsp:cNvSpPr/>
      </dsp:nvSpPr>
      <dsp:spPr>
        <a:xfrm>
          <a:off x="1002" y="3422177"/>
          <a:ext cx="3517246" cy="22334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C0E585-BD34-4912-A6A6-25BA498C91F6}">
      <dsp:nvSpPr>
        <dsp:cNvPr id="0" name=""/>
        <dsp:cNvSpPr/>
      </dsp:nvSpPr>
      <dsp:spPr>
        <a:xfrm>
          <a:off x="391807" y="3793442"/>
          <a:ext cx="3517246" cy="2233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AES 1</a:t>
          </a:r>
          <a:endParaRPr lang="fr-FR" sz="3900" kern="1200" dirty="0"/>
        </a:p>
      </dsp:txBody>
      <dsp:txXfrm>
        <a:off x="457223" y="3858858"/>
        <a:ext cx="3386414" cy="2102619"/>
      </dsp:txXfrm>
    </dsp:sp>
    <dsp:sp modelId="{A467A1B2-748B-4388-A1BB-E2F6B9D988A6}">
      <dsp:nvSpPr>
        <dsp:cNvPr id="0" name=""/>
        <dsp:cNvSpPr/>
      </dsp:nvSpPr>
      <dsp:spPr>
        <a:xfrm>
          <a:off x="4299858" y="3422177"/>
          <a:ext cx="3517246" cy="22334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4080AD-CE5F-4CCC-A0A3-B4621E0D8B96}">
      <dsp:nvSpPr>
        <dsp:cNvPr id="0" name=""/>
        <dsp:cNvSpPr/>
      </dsp:nvSpPr>
      <dsp:spPr>
        <a:xfrm>
          <a:off x="4690663" y="3793442"/>
          <a:ext cx="3517246" cy="2233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AES 2</a:t>
          </a:r>
          <a:endParaRPr lang="fr-FR" sz="3900" kern="1200" dirty="0"/>
        </a:p>
      </dsp:txBody>
      <dsp:txXfrm>
        <a:off x="4756079" y="3858858"/>
        <a:ext cx="3386414" cy="2102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996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37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34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65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677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34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265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308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61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84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912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CB467-FD4C-4BD1-A4E4-4200699CC225}" type="datetimeFigureOut">
              <a:rPr lang="fr-FR" smtClean="0"/>
              <a:t>06/07/2017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467C-ED83-4E9F-89E2-9A3C04F66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96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/>
          <a:lstStyle/>
          <a:p>
            <a:r>
              <a:rPr lang="fr-FR" dirty="0" smtClean="0"/>
              <a:t>Dossier « FESC »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Création d’un « AES de type 2 » </a:t>
            </a:r>
          </a:p>
          <a:p>
            <a:endParaRPr lang="fr-FR" dirty="0" smtClean="0"/>
          </a:p>
          <a:p>
            <a:r>
              <a:rPr lang="fr-FR" dirty="0" smtClean="0"/>
              <a:t>à côté de l’AES de type 1 </a:t>
            </a:r>
          </a:p>
          <a:p>
            <a:r>
              <a:rPr lang="fr-FR" dirty="0" smtClean="0"/>
              <a:t>créé en 2003 par le Décret ATL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78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Agrément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Tendre </a:t>
            </a:r>
            <a:r>
              <a:rPr lang="fr-FR" dirty="0"/>
              <a:t>à </a:t>
            </a:r>
            <a:r>
              <a:rPr lang="fr-FR" dirty="0" smtClean="0"/>
              <a:t>:</a:t>
            </a:r>
          </a:p>
          <a:p>
            <a:r>
              <a:rPr lang="fr-FR" dirty="0" smtClean="0"/>
              <a:t>1 </a:t>
            </a:r>
            <a:r>
              <a:rPr lang="fr-FR" dirty="0" err="1" smtClean="0"/>
              <a:t>accueillant-e</a:t>
            </a:r>
            <a:r>
              <a:rPr lang="fr-FR" dirty="0" smtClean="0"/>
              <a:t> pour </a:t>
            </a:r>
            <a:r>
              <a:rPr lang="fr-FR" b="1" dirty="0" smtClean="0"/>
              <a:t>18</a:t>
            </a:r>
            <a:r>
              <a:rPr lang="fr-FR" dirty="0" smtClean="0"/>
              <a:t> </a:t>
            </a:r>
            <a:r>
              <a:rPr lang="fr-FR" dirty="0"/>
              <a:t>enfants </a:t>
            </a:r>
            <a:r>
              <a:rPr lang="fr-FR" dirty="0" smtClean="0"/>
              <a:t>pour moins </a:t>
            </a:r>
            <a:r>
              <a:rPr lang="fr-FR" dirty="0"/>
              <a:t>de trois heures consécutives ou suivent les heures de cours jusqu’à dix-neuf </a:t>
            </a:r>
            <a:r>
              <a:rPr lang="fr-FR" dirty="0" smtClean="0"/>
              <a:t>heures</a:t>
            </a:r>
            <a:endParaRPr lang="fr-FR" dirty="0"/>
          </a:p>
          <a:p>
            <a:r>
              <a:rPr lang="fr-FR" dirty="0" smtClean="0"/>
              <a:t>1 </a:t>
            </a:r>
            <a:r>
              <a:rPr lang="fr-FR" dirty="0" err="1" smtClean="0"/>
              <a:t>accueillant-e</a:t>
            </a:r>
            <a:r>
              <a:rPr lang="fr-FR" dirty="0" smtClean="0"/>
              <a:t> pour </a:t>
            </a:r>
            <a:r>
              <a:rPr lang="fr-FR" b="1" dirty="0"/>
              <a:t>8</a:t>
            </a:r>
            <a:r>
              <a:rPr lang="fr-FR" dirty="0"/>
              <a:t> enfants si les enfants ont moins de 6 ans et que les périodes d’accueil sont de plus de 3 heures </a:t>
            </a:r>
            <a:r>
              <a:rPr lang="fr-FR" dirty="0" smtClean="0"/>
              <a:t>consécutives</a:t>
            </a:r>
            <a:endParaRPr lang="fr-FR" dirty="0"/>
          </a:p>
          <a:p>
            <a:r>
              <a:rPr lang="fr-FR" dirty="0" smtClean="0"/>
              <a:t>1 </a:t>
            </a:r>
            <a:r>
              <a:rPr lang="fr-FR" dirty="0" err="1" smtClean="0"/>
              <a:t>accueillant-e</a:t>
            </a:r>
            <a:r>
              <a:rPr lang="fr-FR" dirty="0" smtClean="0"/>
              <a:t> pour </a:t>
            </a:r>
            <a:r>
              <a:rPr lang="fr-FR" b="1" dirty="0"/>
              <a:t>12</a:t>
            </a:r>
            <a:r>
              <a:rPr lang="fr-FR" dirty="0"/>
              <a:t> enfants si les enfants ont 6 ans ou plus et que les périodes d’accueil sont de plus de 3 heures </a:t>
            </a:r>
            <a:r>
              <a:rPr lang="fr-FR" dirty="0" smtClean="0"/>
              <a:t>consécutives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… en </a:t>
            </a:r>
            <a:r>
              <a:rPr lang="fr-FR" dirty="0"/>
              <a:t>assurant un encadrement au moins égal à celui </a:t>
            </a:r>
            <a:r>
              <a:rPr lang="fr-FR" dirty="0" smtClean="0"/>
              <a:t>assuré </a:t>
            </a:r>
            <a:r>
              <a:rPr lang="fr-FR" dirty="0"/>
              <a:t>l’année précédente </a:t>
            </a:r>
          </a:p>
        </p:txBody>
      </p:sp>
    </p:spTree>
    <p:extLst>
      <p:ext uri="{BB962C8B-B14F-4D97-AF65-F5344CB8AC3E}">
        <p14:creationId xmlns:p14="http://schemas.microsoft.com/office/powerpoint/2010/main" val="364496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Agrément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Garantir </a:t>
            </a:r>
            <a:r>
              <a:rPr lang="fr-FR" dirty="0"/>
              <a:t>la présence minimum de </a:t>
            </a:r>
            <a:r>
              <a:rPr lang="fr-FR" b="1" dirty="0" smtClean="0"/>
              <a:t>2 </a:t>
            </a:r>
            <a:r>
              <a:rPr lang="fr-FR" b="1" dirty="0"/>
              <a:t>adultes </a:t>
            </a:r>
            <a:r>
              <a:rPr lang="fr-FR" dirty="0"/>
              <a:t>ou le fait qu’un deuxième adulte puisse être présent dans un délai raisonnable d’intervention en présence de plus de 6 enfants </a:t>
            </a:r>
            <a:endParaRPr lang="fr-FR" dirty="0" smtClean="0"/>
          </a:p>
          <a:p>
            <a:r>
              <a:rPr lang="fr-FR" dirty="0" smtClean="0"/>
              <a:t>Organiser </a:t>
            </a:r>
            <a:r>
              <a:rPr lang="fr-FR" dirty="0"/>
              <a:t>un accueil encadré par du </a:t>
            </a:r>
            <a:r>
              <a:rPr lang="fr-FR" b="1" dirty="0"/>
              <a:t>personnel </a:t>
            </a:r>
            <a:r>
              <a:rPr lang="fr-FR" b="1" dirty="0" smtClean="0"/>
              <a:t>qualifié</a:t>
            </a:r>
            <a:r>
              <a:rPr lang="fr-FR" dirty="0" smtClean="0"/>
              <a:t> (responsable </a:t>
            </a:r>
            <a:r>
              <a:rPr lang="fr-FR" dirty="0"/>
              <a:t>de projet </a:t>
            </a:r>
            <a:r>
              <a:rPr lang="fr-FR" dirty="0" smtClean="0"/>
              <a:t>et accueillant-e-s </a:t>
            </a:r>
            <a:r>
              <a:rPr lang="fr-FR" dirty="0" err="1" smtClean="0"/>
              <a:t>extrascolaire-s</a:t>
            </a:r>
            <a:r>
              <a:rPr lang="fr-FR" dirty="0" smtClean="0"/>
              <a:t>)</a:t>
            </a:r>
          </a:p>
          <a:p>
            <a:r>
              <a:rPr lang="fr-FR" dirty="0" smtClean="0"/>
              <a:t>Fournir </a:t>
            </a:r>
            <a:r>
              <a:rPr lang="fr-FR" dirty="0"/>
              <a:t>au responsable de projet et aux </a:t>
            </a:r>
            <a:r>
              <a:rPr lang="fr-FR" dirty="0" smtClean="0"/>
              <a:t>accueillant-e-s </a:t>
            </a:r>
            <a:r>
              <a:rPr lang="fr-FR" dirty="0"/>
              <a:t>extrascolaires une </a:t>
            </a:r>
            <a:r>
              <a:rPr lang="fr-FR" b="1" dirty="0"/>
              <a:t>formation continuée</a:t>
            </a:r>
            <a:r>
              <a:rPr lang="fr-FR" dirty="0"/>
              <a:t> de 50 heures par période de 3</a:t>
            </a:r>
            <a:r>
              <a:rPr lang="fr-FR" dirty="0" smtClean="0"/>
              <a:t> </a:t>
            </a:r>
            <a:r>
              <a:rPr lang="fr-FR" dirty="0"/>
              <a:t>ans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6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Agrément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Fixer </a:t>
            </a:r>
            <a:r>
              <a:rPr lang="fr-FR" dirty="0"/>
              <a:t>une </a:t>
            </a:r>
            <a:r>
              <a:rPr lang="fr-FR" b="1" dirty="0"/>
              <a:t>participation financière </a:t>
            </a:r>
            <a:r>
              <a:rPr lang="fr-FR" dirty="0"/>
              <a:t>demandée aux parents de </a:t>
            </a:r>
            <a:r>
              <a:rPr lang="fr-FR" b="1" dirty="0"/>
              <a:t>maximum </a:t>
            </a:r>
            <a:r>
              <a:rPr lang="fr-FR" b="1" dirty="0" smtClean="0"/>
              <a:t>4,18 </a:t>
            </a:r>
            <a:r>
              <a:rPr lang="fr-FR" b="1" dirty="0"/>
              <a:t>euros </a:t>
            </a:r>
            <a:r>
              <a:rPr lang="fr-FR" dirty="0"/>
              <a:t>pour un accueil de </a:t>
            </a:r>
            <a:r>
              <a:rPr lang="fr-FR" b="1" dirty="0"/>
              <a:t>moins de 3</a:t>
            </a:r>
            <a:r>
              <a:rPr lang="fr-FR" b="1" dirty="0" smtClean="0"/>
              <a:t> </a:t>
            </a:r>
            <a:r>
              <a:rPr lang="fr-FR" b="1" dirty="0"/>
              <a:t>heures </a:t>
            </a:r>
            <a:r>
              <a:rPr lang="fr-FR" dirty="0"/>
              <a:t>par </a:t>
            </a:r>
            <a:r>
              <a:rPr lang="fr-FR" dirty="0" smtClean="0"/>
              <a:t>jour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b="1" dirty="0"/>
              <a:t>S</a:t>
            </a:r>
            <a:r>
              <a:rPr lang="fr-FR" b="1" dirty="0" smtClean="0"/>
              <a:t>ans discrimi</a:t>
            </a:r>
            <a:r>
              <a:rPr lang="fr-FR" dirty="0" smtClean="0"/>
              <a:t>nation basée sur la résidence ou le domicile des enfants ou des parents</a:t>
            </a:r>
          </a:p>
          <a:p>
            <a:pPr lvl="1"/>
            <a:r>
              <a:rPr lang="fr-FR" dirty="0" smtClean="0"/>
              <a:t>Avec </a:t>
            </a:r>
            <a:r>
              <a:rPr lang="fr-FR" dirty="0"/>
              <a:t>la </a:t>
            </a:r>
            <a:r>
              <a:rPr lang="fr-FR" b="1" dirty="0"/>
              <a:t>possibilité</a:t>
            </a:r>
            <a:r>
              <a:rPr lang="fr-FR" dirty="0"/>
              <a:t> de pratiquer des </a:t>
            </a:r>
            <a:r>
              <a:rPr lang="fr-FR" b="1" dirty="0" smtClean="0"/>
              <a:t>réductions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smtClean="0"/>
              <a:t>familles nombreuses, familles </a:t>
            </a:r>
            <a:r>
              <a:rPr lang="fr-FR" dirty="0"/>
              <a:t>disposant de faibles </a:t>
            </a:r>
            <a:r>
              <a:rPr lang="fr-FR" dirty="0" smtClean="0"/>
              <a:t>revenus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2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Subventionnement AES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/>
              <a:t>Le montant forfaitaire journalier par enfant de la subvention de </a:t>
            </a:r>
            <a:r>
              <a:rPr lang="fr-FR" b="1" dirty="0" smtClean="0"/>
              <a:t>fonctionnement </a:t>
            </a:r>
            <a:r>
              <a:rPr lang="fr-FR" dirty="0"/>
              <a:t>du décret est fixé à </a:t>
            </a:r>
            <a:r>
              <a:rPr lang="fr-FR" b="1" dirty="0" smtClean="0"/>
              <a:t>0,20€</a:t>
            </a:r>
            <a:r>
              <a:rPr lang="fr-FR" dirty="0" smtClean="0"/>
              <a:t>. </a:t>
            </a:r>
            <a:r>
              <a:rPr lang="fr-FR" dirty="0"/>
              <a:t>Tenant compte des limites des crédits budgétaires disponibles tels que fixés à minima dans son contrat de gestion, l'Office applique à ce forfait un </a:t>
            </a:r>
            <a:r>
              <a:rPr lang="fr-FR" b="1" dirty="0"/>
              <a:t>coefficient multiplicateur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b="1" dirty="0" smtClean="0"/>
              <a:t>Le </a:t>
            </a:r>
            <a:r>
              <a:rPr lang="fr-FR" b="1" dirty="0"/>
              <a:t>montant forfaitaire journalier par enfant de la subvention de différenciation </a:t>
            </a:r>
            <a:r>
              <a:rPr lang="fr-FR" b="1" dirty="0" smtClean="0"/>
              <a:t>positive </a:t>
            </a:r>
            <a:r>
              <a:rPr lang="fr-FR" dirty="0"/>
              <a:t>est égal au montant forfaitaire </a:t>
            </a:r>
            <a:r>
              <a:rPr lang="fr-FR" dirty="0" smtClean="0"/>
              <a:t>de la subvention de fonctionnement</a:t>
            </a:r>
            <a:r>
              <a:rPr lang="fr-FR" b="1" dirty="0" smtClean="0"/>
              <a:t> (0,20€)</a:t>
            </a:r>
            <a:r>
              <a:rPr lang="fr-FR" dirty="0" smtClean="0"/>
              <a:t>. </a:t>
            </a:r>
            <a:r>
              <a:rPr lang="fr-FR" dirty="0"/>
              <a:t>Tenant compte des limites des crédits budgétaires disponibles tels que fixés à minima dans son contrat de gestion, l'Office applique à ce forfait un </a:t>
            </a:r>
            <a:r>
              <a:rPr lang="fr-FR" b="1" dirty="0"/>
              <a:t>coefficient multiplicateur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506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PROJET</a:t>
            </a:r>
            <a:r>
              <a:rPr lang="fr-FR" dirty="0" smtClean="0"/>
              <a:t> de subventionnement AES 2</a:t>
            </a:r>
            <a:br>
              <a:rPr lang="fr-FR" dirty="0" smtClean="0"/>
            </a:br>
            <a:r>
              <a:rPr lang="fr-FR" dirty="0" smtClean="0"/>
              <a:t>(car encore dans période de transition)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Répondre </a:t>
            </a:r>
            <a:r>
              <a:rPr lang="fr-FR" dirty="0"/>
              <a:t>aux </a:t>
            </a:r>
            <a:r>
              <a:rPr lang="fr-FR" b="1" dirty="0"/>
              <a:t>critères d’agrément </a:t>
            </a:r>
            <a:r>
              <a:rPr lang="fr-FR" dirty="0" smtClean="0"/>
              <a:t>!!!</a:t>
            </a:r>
          </a:p>
          <a:p>
            <a:pPr marL="0" indent="0">
              <a:buNone/>
            </a:pPr>
            <a:r>
              <a:rPr lang="fr-FR" i="1" dirty="0" smtClean="0"/>
              <a:t>Le </a:t>
            </a:r>
            <a:r>
              <a:rPr lang="fr-FR" i="1" dirty="0"/>
              <a:t>lieu d’accueil peut être accessible </a:t>
            </a:r>
            <a:r>
              <a:rPr lang="fr-FR" b="1" i="1" dirty="0"/>
              <a:t>sans priorité </a:t>
            </a:r>
            <a:r>
              <a:rPr lang="fr-FR" i="1" dirty="0"/>
              <a:t>aux enfants qui résident sur le territoire de la commune ou qui fréquentent un établissement de l’enseignement scolaire établi sur le territoire de la </a:t>
            </a:r>
            <a:r>
              <a:rPr lang="fr-FR" i="1" dirty="0" smtClean="0"/>
              <a:t>commune</a:t>
            </a:r>
            <a:endParaRPr lang="fr-FR" i="1" dirty="0"/>
          </a:p>
          <a:p>
            <a:r>
              <a:rPr lang="fr-FR" dirty="0" smtClean="0"/>
              <a:t>Être </a:t>
            </a:r>
            <a:r>
              <a:rPr lang="fr-FR" dirty="0"/>
              <a:t>retenu dans une </a:t>
            </a:r>
            <a:r>
              <a:rPr lang="fr-FR" b="1" dirty="0" smtClean="0"/>
              <a:t>programmation</a:t>
            </a:r>
            <a:r>
              <a:rPr lang="fr-FR" dirty="0" smtClean="0"/>
              <a:t> ou être un </a:t>
            </a:r>
            <a:r>
              <a:rPr lang="fr-FR" b="1" dirty="0" smtClean="0"/>
              <a:t>AES ex-FESC</a:t>
            </a:r>
            <a:endParaRPr lang="fr-FR" b="1" dirty="0"/>
          </a:p>
          <a:p>
            <a:r>
              <a:rPr lang="fr-FR" dirty="0" smtClean="0"/>
              <a:t>Garantir </a:t>
            </a:r>
            <a:r>
              <a:rPr lang="fr-FR" dirty="0"/>
              <a:t>une offre d’accueil qui assure une </a:t>
            </a:r>
            <a:r>
              <a:rPr lang="fr-FR" b="1" dirty="0"/>
              <a:t>continuité </a:t>
            </a:r>
            <a:r>
              <a:rPr lang="fr-FR" dirty="0"/>
              <a:t>pédagogique, affective et spatio-temporelle à l’enfant et aux parents tout au long de </a:t>
            </a:r>
            <a:r>
              <a:rPr lang="fr-FR" dirty="0" smtClean="0"/>
              <a:t>l’année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183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Subventionnement AES 2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Offrir </a:t>
            </a:r>
            <a:r>
              <a:rPr lang="fr-FR" dirty="0"/>
              <a:t>une </a:t>
            </a:r>
            <a:r>
              <a:rPr lang="fr-FR" b="1" dirty="0"/>
              <a:t>ouverture</a:t>
            </a:r>
            <a:r>
              <a:rPr lang="fr-FR" dirty="0"/>
              <a:t> au minimum : </a:t>
            </a:r>
          </a:p>
          <a:p>
            <a:pPr lvl="1"/>
            <a:r>
              <a:rPr lang="fr-FR" dirty="0" smtClean="0"/>
              <a:t>De 217 </a:t>
            </a:r>
            <a:r>
              <a:rPr lang="fr-FR" dirty="0"/>
              <a:t>jours par </a:t>
            </a:r>
            <a:r>
              <a:rPr lang="fr-FR" dirty="0" smtClean="0"/>
              <a:t>an</a:t>
            </a:r>
            <a:endParaRPr lang="fr-FR" dirty="0"/>
          </a:p>
          <a:p>
            <a:pPr lvl="1"/>
            <a:r>
              <a:rPr lang="fr-FR" dirty="0" smtClean="0"/>
              <a:t>De </a:t>
            </a:r>
            <a:r>
              <a:rPr lang="fr-FR" dirty="0"/>
              <a:t>23h30 par semaine pendant les périodes scolaires réparties du lundi au vendredi, avec </a:t>
            </a:r>
            <a:r>
              <a:rPr lang="fr-FR" dirty="0" smtClean="0"/>
              <a:t>au minimum </a:t>
            </a:r>
            <a:r>
              <a:rPr lang="fr-FR" dirty="0"/>
              <a:t>16 heures par lieu </a:t>
            </a:r>
            <a:r>
              <a:rPr lang="fr-FR" dirty="0" smtClean="0"/>
              <a:t>d’accueil</a:t>
            </a:r>
            <a:endParaRPr lang="fr-FR" dirty="0"/>
          </a:p>
          <a:p>
            <a:pPr lvl="1"/>
            <a:r>
              <a:rPr lang="fr-FR" dirty="0" smtClean="0"/>
              <a:t>De </a:t>
            </a:r>
            <a:r>
              <a:rPr lang="fr-FR" dirty="0"/>
              <a:t>7 semaines pendant les périodes de vacances scolaires avec une ouverture de 10 heures par </a:t>
            </a:r>
            <a:r>
              <a:rPr lang="fr-FR" dirty="0" smtClean="0"/>
              <a:t>jour</a:t>
            </a:r>
          </a:p>
          <a:p>
            <a:pPr marL="457200" lvl="1" indent="0">
              <a:buNone/>
            </a:pPr>
            <a:r>
              <a:rPr lang="fr-FR" dirty="0" smtClean="0"/>
              <a:t>Le cumul des heures de plusieurs lieux d’accueil est possible lorsque l’exigence de continuité spatio-temporelle est garantie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69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Subventionnement AES 2 (suite)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Engager du personnel disposant d’un extrait de casier judiciaire délivré conformément à l’article 596, alinéa 2, du Code d’instruction criminel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1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Subventionnement AES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200" dirty="0" smtClean="0"/>
              <a:t>Garantir </a:t>
            </a:r>
            <a:r>
              <a:rPr lang="fr-FR" sz="2200" dirty="0"/>
              <a:t>un encadrement </a:t>
            </a:r>
            <a:r>
              <a:rPr lang="fr-FR" sz="2200" b="1" dirty="0" smtClean="0"/>
              <a:t>d’1 accueillant </a:t>
            </a:r>
            <a:r>
              <a:rPr lang="fr-FR" sz="2200" b="1" dirty="0"/>
              <a:t>extrascolaire pour 14 enfants </a:t>
            </a:r>
            <a:r>
              <a:rPr lang="fr-FR" sz="2200" dirty="0"/>
              <a:t>présents en moyenne annuelle et par lieu d’accueil </a:t>
            </a:r>
            <a:r>
              <a:rPr lang="fr-FR" sz="2200" dirty="0" smtClean="0"/>
              <a:t>(dérogation </a:t>
            </a:r>
            <a:r>
              <a:rPr lang="fr-FR" sz="2200" dirty="0"/>
              <a:t>possible </a:t>
            </a:r>
            <a:r>
              <a:rPr lang="fr-FR" sz="2200" dirty="0" smtClean="0"/>
              <a:t>pour </a:t>
            </a:r>
            <a:r>
              <a:rPr lang="fr-FR" sz="2200" dirty="0"/>
              <a:t>autant que le taux d’encadrement de 1 pour 14 soit garanti pour l’ensemble des </a:t>
            </a:r>
            <a:r>
              <a:rPr lang="fr-FR" sz="2200" dirty="0" smtClean="0"/>
              <a:t>lieux)</a:t>
            </a:r>
          </a:p>
          <a:p>
            <a:pPr marL="0" indent="0">
              <a:buNone/>
            </a:pPr>
            <a:r>
              <a:rPr lang="fr-FR" sz="2200" dirty="0" smtClean="0"/>
              <a:t>Le taux d’encadrement est obtenu en divisant le nombre de journées d’accueil de l’opérateur par le nombre réel de jours d’ouverture puis par le nombre total d’accueillant-e-s en équivalents temps plein</a:t>
            </a:r>
            <a:endParaRPr lang="fr-FR" sz="2200" dirty="0"/>
          </a:p>
          <a:p>
            <a:pPr marL="0" indent="0">
              <a:buNone/>
            </a:pPr>
            <a:r>
              <a:rPr lang="fr-FR" sz="2200" dirty="0"/>
              <a:t>Pour calculer cet encadrement, seuls les membres du personnel engagés sous </a:t>
            </a:r>
            <a:r>
              <a:rPr lang="fr-FR" sz="2200" b="1" dirty="0"/>
              <a:t>contrat de travail </a:t>
            </a:r>
            <a:r>
              <a:rPr lang="fr-FR" sz="2200" dirty="0"/>
              <a:t>conforme à la loi du 3 juillet 1978 relative au contrat de travail </a:t>
            </a:r>
            <a:r>
              <a:rPr lang="fr-FR" sz="2200" dirty="0" smtClean="0"/>
              <a:t>ou </a:t>
            </a:r>
            <a:r>
              <a:rPr lang="fr-FR" sz="2200" dirty="0" smtClean="0"/>
              <a:t>les </a:t>
            </a:r>
            <a:r>
              <a:rPr lang="fr-FR" sz="2200" b="1" dirty="0"/>
              <a:t>agents statutaires de la fonction publique</a:t>
            </a:r>
            <a:r>
              <a:rPr lang="fr-FR" sz="2200" dirty="0"/>
              <a:t> </a:t>
            </a:r>
            <a:r>
              <a:rPr lang="fr-FR" sz="2200" dirty="0" smtClean="0"/>
              <a:t>(et qui </a:t>
            </a:r>
            <a:r>
              <a:rPr lang="fr-FR" sz="2200" dirty="0"/>
              <a:t>répondent aux exigences de qualification du décret </a:t>
            </a:r>
            <a:r>
              <a:rPr lang="fr-FR" sz="2200" dirty="0" smtClean="0"/>
              <a:t>ATL) seront </a:t>
            </a:r>
            <a:r>
              <a:rPr lang="fr-FR" sz="2200" dirty="0"/>
              <a:t>pris en </a:t>
            </a:r>
            <a:r>
              <a:rPr lang="fr-FR" sz="2200" dirty="0" smtClean="0"/>
              <a:t>compte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1721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Subventionnement AES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« </a:t>
            </a:r>
            <a:r>
              <a:rPr lang="fr-FR" b="1" dirty="0" smtClean="0"/>
              <a:t>Capacité subsidiable</a:t>
            </a:r>
            <a:r>
              <a:rPr lang="fr-FR" dirty="0" smtClean="0"/>
              <a:t> » = </a:t>
            </a:r>
            <a:r>
              <a:rPr lang="fr-FR" b="1" dirty="0" smtClean="0"/>
              <a:t>… journées de présence d’enfants</a:t>
            </a:r>
          </a:p>
          <a:p>
            <a:r>
              <a:rPr lang="fr-FR" dirty="0" smtClean="0"/>
              <a:t>Journée de présence = </a:t>
            </a:r>
            <a:r>
              <a:rPr lang="fr-FR" dirty="0"/>
              <a:t>la journée d’un enfant qui est inscrit et pris en charge par le personnel de l’accueil extrascolaire : </a:t>
            </a:r>
          </a:p>
          <a:p>
            <a:pPr lvl="1"/>
            <a:r>
              <a:rPr lang="fr-FR" dirty="0" smtClean="0"/>
              <a:t>Le </a:t>
            </a:r>
            <a:r>
              <a:rPr lang="fr-FR" dirty="0"/>
              <a:t>matin, au moins 15 min avant le début des </a:t>
            </a:r>
            <a:r>
              <a:rPr lang="fr-FR" dirty="0" smtClean="0"/>
              <a:t>cours</a:t>
            </a:r>
            <a:endParaRPr lang="fr-FR" dirty="0"/>
          </a:p>
          <a:p>
            <a:pPr lvl="1"/>
            <a:r>
              <a:rPr lang="fr-FR" dirty="0" smtClean="0"/>
              <a:t>L’après-midi</a:t>
            </a:r>
            <a:r>
              <a:rPr lang="fr-FR" dirty="0"/>
              <a:t>, au moins 15 min après la fin des cours, à l’exception des enfants qui sont repris par leurs parents ou qui sont reconduits par le </a:t>
            </a:r>
            <a:r>
              <a:rPr lang="fr-FR" dirty="0" smtClean="0"/>
              <a:t>rang</a:t>
            </a:r>
            <a:endParaRPr lang="fr-FR" dirty="0"/>
          </a:p>
          <a:p>
            <a:pPr lvl="1"/>
            <a:r>
              <a:rPr lang="fr-FR" dirty="0" smtClean="0"/>
              <a:t>Pendant </a:t>
            </a:r>
            <a:r>
              <a:rPr lang="fr-FR" dirty="0"/>
              <a:t>les périodes de vacances, dont la présence est d’au moins 3 heures sur la </a:t>
            </a:r>
            <a:r>
              <a:rPr lang="fr-FR" dirty="0" smtClean="0"/>
              <a:t>journée</a:t>
            </a:r>
            <a:endParaRPr lang="fr-FR" dirty="0"/>
          </a:p>
          <a:p>
            <a:pPr marL="457200" lvl="1" indent="0">
              <a:buNone/>
            </a:pPr>
            <a:r>
              <a:rPr lang="fr-FR" dirty="0" smtClean="0"/>
              <a:t>Un </a:t>
            </a:r>
            <a:r>
              <a:rPr lang="fr-FR" dirty="0"/>
              <a:t>enfant présent le matin et l’après-midi sera comptabilisé une seule </a:t>
            </a:r>
            <a:r>
              <a:rPr lang="fr-FR" dirty="0" smtClean="0"/>
              <a:t>fois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495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Subventionnement AES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b="1" dirty="0" smtClean="0"/>
              <a:t>Base de calcul = nombre de journées de présence totalisées par l’opérateur</a:t>
            </a:r>
          </a:p>
          <a:p>
            <a:pPr marL="0" indent="0">
              <a:buNone/>
            </a:pPr>
            <a:endParaRPr lang="fr-FR" sz="1400" u="sng" dirty="0"/>
          </a:p>
          <a:p>
            <a:pPr marL="0" indent="0">
              <a:buNone/>
            </a:pPr>
            <a:r>
              <a:rPr lang="fr-FR" sz="1400" b="1" dirty="0" err="1" smtClean="0"/>
              <a:t>Accueillant-e</a:t>
            </a:r>
            <a:endParaRPr lang="fr-FR" sz="1400" b="1" dirty="0" smtClean="0"/>
          </a:p>
          <a:p>
            <a:pPr marL="0" indent="0">
              <a:buNone/>
            </a:pPr>
            <a:endParaRPr lang="fr-FR" sz="1400" b="1" dirty="0" smtClean="0"/>
          </a:p>
          <a:p>
            <a:pPr marL="0" indent="0">
              <a:buNone/>
            </a:pPr>
            <a:r>
              <a:rPr lang="fr-FR" sz="1400" u="sng" dirty="0" smtClean="0"/>
              <a:t>Entre </a:t>
            </a:r>
            <a:r>
              <a:rPr lang="fr-FR" sz="1400" u="sng" dirty="0"/>
              <a:t>0 et 7 700 journées de présence </a:t>
            </a:r>
          </a:p>
          <a:p>
            <a:pPr marL="0" indent="0">
              <a:buNone/>
            </a:pPr>
            <a:r>
              <a:rPr lang="fr-FR" sz="1400" dirty="0" smtClean="0"/>
              <a:t>Chaque tranche de 770 </a:t>
            </a:r>
            <a:r>
              <a:rPr lang="fr-FR" sz="1400" dirty="0"/>
              <a:t>journées de présence </a:t>
            </a:r>
            <a:r>
              <a:rPr lang="fr-FR" sz="1400" dirty="0" smtClean="0">
                <a:cs typeface="Arial"/>
              </a:rPr>
              <a:t>► </a:t>
            </a:r>
            <a:r>
              <a:rPr lang="fr-FR" sz="1400" dirty="0"/>
              <a:t>0,25 </a:t>
            </a:r>
            <a:r>
              <a:rPr lang="fr-FR" sz="1400" dirty="0" smtClean="0"/>
              <a:t>ETP </a:t>
            </a:r>
            <a:r>
              <a:rPr lang="fr-FR" sz="1400" dirty="0" err="1" smtClean="0"/>
              <a:t>acc</a:t>
            </a:r>
            <a:r>
              <a:rPr lang="fr-FR" sz="1400" dirty="0" smtClean="0"/>
              <a:t>. = ½ forfait de 18 748,53€</a:t>
            </a:r>
          </a:p>
          <a:p>
            <a:pPr marL="0" indent="0">
              <a:buNone/>
            </a:pPr>
            <a:r>
              <a:rPr lang="fr-FR" sz="1400" u="sng" dirty="0" smtClean="0"/>
              <a:t>Au-delà de 7 700 journées de présence</a:t>
            </a:r>
            <a:endParaRPr lang="fr-FR" sz="1400" u="sng" dirty="0"/>
          </a:p>
          <a:p>
            <a:pPr marL="0" indent="0">
              <a:buNone/>
            </a:pPr>
            <a:r>
              <a:rPr lang="fr-FR" sz="1400" dirty="0" smtClean="0"/>
              <a:t>Chaque tranche de 1 540 journ</a:t>
            </a:r>
            <a:r>
              <a:rPr lang="fr-FR" sz="1400" dirty="0"/>
              <a:t>ées de présence ► 0,5 ETP </a:t>
            </a:r>
            <a:r>
              <a:rPr lang="fr-FR" sz="1400" dirty="0" err="1"/>
              <a:t>acc</a:t>
            </a:r>
            <a:r>
              <a:rPr lang="fr-FR" sz="1400" dirty="0"/>
              <a:t>. = 1 forfait de </a:t>
            </a:r>
            <a:r>
              <a:rPr lang="fr-FR" sz="1400" dirty="0" smtClean="0"/>
              <a:t>18 748,53€</a:t>
            </a:r>
          </a:p>
          <a:p>
            <a:pPr marL="0" indent="0">
              <a:buNone/>
            </a:pPr>
            <a:endParaRPr lang="fr-FR" sz="1400" u="sng" dirty="0" smtClean="0"/>
          </a:p>
          <a:p>
            <a:pPr marL="0" indent="0">
              <a:buNone/>
            </a:pPr>
            <a:r>
              <a:rPr lang="fr-FR" sz="1400" b="1" dirty="0" smtClean="0"/>
              <a:t>Responsable de projet</a:t>
            </a:r>
          </a:p>
          <a:p>
            <a:pPr marL="0" indent="0">
              <a:buNone/>
            </a:pPr>
            <a:endParaRPr lang="fr-FR" sz="1400" u="sng" dirty="0"/>
          </a:p>
          <a:p>
            <a:pPr marL="0" indent="0">
              <a:buNone/>
            </a:pPr>
            <a:r>
              <a:rPr lang="fr-FR" sz="1400" u="sng" dirty="0" smtClean="0"/>
              <a:t>Moins de 7 700 journées de présence</a:t>
            </a:r>
            <a:r>
              <a:rPr lang="fr-FR" sz="1400" dirty="0" smtClean="0"/>
              <a:t> </a:t>
            </a:r>
            <a:r>
              <a:rPr lang="fr-FR" sz="1400" dirty="0" smtClean="0">
                <a:cs typeface="Arial"/>
              </a:rPr>
              <a:t>►</a:t>
            </a:r>
            <a:r>
              <a:rPr lang="fr-FR" sz="1400" dirty="0"/>
              <a:t> 0,25 ETP </a:t>
            </a:r>
            <a:r>
              <a:rPr lang="fr-FR" sz="1400" dirty="0" err="1"/>
              <a:t>resp</a:t>
            </a:r>
            <a:r>
              <a:rPr lang="fr-FR" sz="1400" dirty="0"/>
              <a:t>. de projet = ½ forfait de 23 194,81</a:t>
            </a:r>
            <a:r>
              <a:rPr lang="fr-FR" sz="1400" dirty="0" smtClean="0"/>
              <a:t>€</a:t>
            </a:r>
          </a:p>
          <a:p>
            <a:pPr marL="0" indent="0">
              <a:buNone/>
            </a:pPr>
            <a:r>
              <a:rPr lang="fr-FR" sz="1400" u="sng" dirty="0" smtClean="0"/>
              <a:t>Entre 7 700 et 15 399 journées de présence</a:t>
            </a:r>
            <a:r>
              <a:rPr lang="fr-FR" sz="1400" dirty="0" smtClean="0"/>
              <a:t> </a:t>
            </a:r>
            <a:r>
              <a:rPr lang="fr-FR" sz="1400" dirty="0" smtClean="0">
                <a:cs typeface="Arial"/>
              </a:rPr>
              <a:t>► </a:t>
            </a:r>
            <a:r>
              <a:rPr lang="fr-FR" sz="1400" dirty="0"/>
              <a:t>0,5 ETP </a:t>
            </a:r>
            <a:r>
              <a:rPr lang="fr-FR" sz="1400" dirty="0" err="1"/>
              <a:t>resp</a:t>
            </a:r>
            <a:r>
              <a:rPr lang="fr-FR" sz="1400" dirty="0"/>
              <a:t>. de projet = 1 forfait de 23 194,81€</a:t>
            </a:r>
          </a:p>
          <a:p>
            <a:pPr marL="0" indent="0">
              <a:buNone/>
            </a:pPr>
            <a:r>
              <a:rPr lang="fr-FR" sz="1400" u="sng" dirty="0" smtClean="0"/>
              <a:t>Au-delà de 15 </a:t>
            </a:r>
            <a:r>
              <a:rPr lang="fr-FR" sz="1400" u="sng" dirty="0"/>
              <a:t>400 journées de présence</a:t>
            </a:r>
            <a:r>
              <a:rPr lang="fr-FR" sz="1400" dirty="0"/>
              <a:t> </a:t>
            </a:r>
            <a:endParaRPr lang="fr-FR" sz="1400" dirty="0" smtClean="0"/>
          </a:p>
          <a:p>
            <a:pPr marL="0" indent="0">
              <a:buNone/>
            </a:pPr>
            <a:r>
              <a:rPr lang="fr-FR" sz="1400" dirty="0" smtClean="0"/>
              <a:t>Chaque tranche de 15 400 journées de présence ► </a:t>
            </a:r>
            <a:r>
              <a:rPr lang="fr-FR" sz="1400" dirty="0"/>
              <a:t>0,5 ETP </a:t>
            </a:r>
            <a:r>
              <a:rPr lang="fr-FR" sz="1400" dirty="0" err="1"/>
              <a:t>resp</a:t>
            </a:r>
            <a:r>
              <a:rPr lang="fr-FR" sz="1400" dirty="0"/>
              <a:t>. de projet = 1 forfait de </a:t>
            </a:r>
            <a:r>
              <a:rPr lang="fr-FR" sz="1400" dirty="0" smtClean="0"/>
              <a:t>23 194,81 €</a:t>
            </a:r>
            <a:endParaRPr lang="fr-FR" sz="1400" dirty="0"/>
          </a:p>
          <a:p>
            <a:pPr marL="0" indent="0">
              <a:buNone/>
            </a:pPr>
            <a:endParaRPr lang="fr-FR" sz="1400" dirty="0"/>
          </a:p>
          <a:p>
            <a:r>
              <a:rPr lang="fr-FR" sz="1400" b="1" dirty="0" smtClean="0"/>
              <a:t>Frais </a:t>
            </a:r>
            <a:r>
              <a:rPr lang="fr-FR" sz="1400" b="1" dirty="0"/>
              <a:t>de fonctionnement = 10% des forfaits </a:t>
            </a:r>
            <a:r>
              <a:rPr lang="fr-FR" sz="1400" b="1" dirty="0" err="1"/>
              <a:t>acc</a:t>
            </a:r>
            <a:r>
              <a:rPr lang="fr-FR" sz="1400" b="1" dirty="0"/>
              <a:t>. et </a:t>
            </a:r>
            <a:r>
              <a:rPr lang="fr-FR" sz="1400" b="1" dirty="0" err="1"/>
              <a:t>resp</a:t>
            </a:r>
            <a:r>
              <a:rPr lang="fr-FR" sz="1400" b="1" dirty="0"/>
              <a:t>. de projet</a:t>
            </a:r>
          </a:p>
          <a:p>
            <a:r>
              <a:rPr lang="fr-FR" sz="1400" b="1" dirty="0"/>
              <a:t>Viennent en déduction : les aides à l’emploi accordées pour le personnel </a:t>
            </a:r>
            <a:r>
              <a:rPr lang="fr-FR" sz="1400" b="1" dirty="0" err="1"/>
              <a:t>resp</a:t>
            </a:r>
            <a:r>
              <a:rPr lang="fr-FR" sz="1400" b="1" dirty="0"/>
              <a:t>. de projet et </a:t>
            </a:r>
            <a:r>
              <a:rPr lang="fr-FR" sz="1400" b="1" dirty="0" err="1"/>
              <a:t>acc</a:t>
            </a:r>
            <a:r>
              <a:rPr lang="fr-FR" sz="1400" b="1" dirty="0" smtClean="0"/>
              <a:t>. (dont réductions d’ONSS pat.)</a:t>
            </a:r>
            <a:endParaRPr lang="fr-FR" sz="1400" b="1" dirty="0"/>
          </a:p>
          <a:p>
            <a:r>
              <a:rPr lang="fr-FR" sz="1400" b="1" dirty="0"/>
              <a:t>La PAF parents est « immunisée » (elle n’est pas déduite)</a:t>
            </a:r>
          </a:p>
        </p:txBody>
      </p:sp>
    </p:spTree>
    <p:extLst>
      <p:ext uri="{BB962C8B-B14F-4D97-AF65-F5344CB8AC3E}">
        <p14:creationId xmlns:p14="http://schemas.microsoft.com/office/powerpoint/2010/main" val="29405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QUOI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FESC = Fonds d’équipements et de services collectifs</a:t>
            </a:r>
          </a:p>
          <a:p>
            <a:r>
              <a:rPr lang="fr-FR" dirty="0" smtClean="0"/>
              <a:t>Fonds fédéral qui finançait 4 types d’accueil</a:t>
            </a:r>
          </a:p>
          <a:p>
            <a:pPr lvl="1"/>
            <a:r>
              <a:rPr lang="fr-FR" dirty="0" smtClean="0"/>
              <a:t>AES</a:t>
            </a:r>
          </a:p>
          <a:p>
            <a:pPr lvl="1"/>
            <a:r>
              <a:rPr lang="fr-FR" dirty="0" smtClean="0"/>
              <a:t>Flexible</a:t>
            </a:r>
          </a:p>
          <a:p>
            <a:pPr lvl="1"/>
            <a:r>
              <a:rPr lang="fr-FR" dirty="0" smtClean="0"/>
              <a:t>Urgence</a:t>
            </a:r>
          </a:p>
          <a:p>
            <a:pPr lvl="1"/>
            <a:r>
              <a:rPr lang="fr-FR" dirty="0" smtClean="0"/>
              <a:t>Enfants malades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r-FR" sz="3200" dirty="0"/>
              <a:t>OVNI !!!</a:t>
            </a:r>
          </a:p>
        </p:txBody>
      </p:sp>
    </p:spTree>
    <p:extLst>
      <p:ext uri="{BB962C8B-B14F-4D97-AF65-F5344CB8AC3E}">
        <p14:creationId xmlns:p14="http://schemas.microsoft.com/office/powerpoint/2010/main" val="11676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Subventionnement AES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BE" b="1" dirty="0"/>
              <a:t>Par dérogation, l’opérateur transféré du FESC dont la capacité subsidiable est inférieure à la capacité totale et dont le taux d’encadrement pendant la période transitoire prévue à l’article 30/1 n’atteint pas un accueillant extrascolaire pour 18 enfants présents bénéficie de l’immunisation de la déduction des aides à l’emploi.  Cette possibilité  est soumise à l’obligation d’utiliser les ressources dégagée par ce mécanisme pour améliorer le taux d’encadrement et ne peut engendrer une augmentation des subventions supérieure à 50% au moment de l’entrée en vigueur de la présente disposition.  </a:t>
            </a:r>
            <a:endParaRPr lang="fr-FR" dirty="0"/>
          </a:p>
          <a:p>
            <a:pPr marL="0" indent="0">
              <a:buNone/>
            </a:pPr>
            <a:r>
              <a:rPr lang="fr-BE" b="1" dirty="0"/>
              <a:t>Dans le cadre de cette dérogation, les personnes prises en compte dans les normes d’encadrement sont :</a:t>
            </a:r>
            <a:endParaRPr lang="fr-FR" dirty="0"/>
          </a:p>
          <a:p>
            <a:r>
              <a:rPr lang="fr-FR" dirty="0" smtClean="0"/>
              <a:t>Les membres </a:t>
            </a:r>
            <a:r>
              <a:rPr lang="fr-FR" dirty="0"/>
              <a:t>du personnel engagés sous </a:t>
            </a:r>
            <a:r>
              <a:rPr lang="fr-FR" b="1" dirty="0"/>
              <a:t>contrat de travail </a:t>
            </a:r>
            <a:r>
              <a:rPr lang="fr-FR" dirty="0"/>
              <a:t>conforme à la loi du 3 juillet 1978 relative au contrat de travail et les </a:t>
            </a:r>
            <a:r>
              <a:rPr lang="fr-FR" b="1" dirty="0"/>
              <a:t>agents statutaires de la fonction publique</a:t>
            </a:r>
            <a:r>
              <a:rPr lang="fr-FR" dirty="0"/>
              <a:t> (et qui répondent aux exigences de qualification du décret ATL) </a:t>
            </a:r>
            <a:endParaRPr lang="fr-FR" dirty="0" smtClean="0"/>
          </a:p>
          <a:p>
            <a:r>
              <a:rPr lang="fr-BE" b="1" dirty="0" smtClean="0"/>
              <a:t>le </a:t>
            </a:r>
            <a:r>
              <a:rPr lang="fr-BE" b="1" dirty="0"/>
              <a:t>personnel sous statut ALE exerçant la fonction d’accueillant </a:t>
            </a:r>
            <a:r>
              <a:rPr lang="fr-BE" b="1" dirty="0" smtClean="0"/>
              <a:t>extrascolaire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41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AES 2 flexible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5600" dirty="0" smtClean="0"/>
              <a:t>Personne dans la province</a:t>
            </a:r>
          </a:p>
          <a:p>
            <a:pPr marL="0" indent="0">
              <a:buNone/>
            </a:pPr>
            <a:endParaRPr lang="fr-FR" sz="5600" dirty="0" smtClean="0"/>
          </a:p>
          <a:p>
            <a:r>
              <a:rPr lang="fr-FR" sz="5600" dirty="0" smtClean="0"/>
              <a:t>Toutes les conditions susmentionnées +</a:t>
            </a:r>
          </a:p>
          <a:p>
            <a:endParaRPr lang="fr-FR" sz="5600" dirty="0"/>
          </a:p>
          <a:p>
            <a:r>
              <a:rPr lang="fr-FR" sz="5600" dirty="0" smtClean="0"/>
              <a:t>Un encadrement par lieu d’accueil d’un </a:t>
            </a:r>
            <a:r>
              <a:rPr lang="fr-FR" sz="5600" dirty="0" err="1" smtClean="0"/>
              <a:t>acc</a:t>
            </a:r>
            <a:r>
              <a:rPr lang="fr-FR" sz="5600" dirty="0" smtClean="0"/>
              <a:t>. extrascolaire pour 12 enfants présents</a:t>
            </a:r>
          </a:p>
          <a:p>
            <a:endParaRPr lang="fr-FR" sz="5600" dirty="0"/>
          </a:p>
          <a:p>
            <a:r>
              <a:rPr lang="fr-FR" sz="5600" dirty="0" smtClean="0"/>
              <a:t>Offrir </a:t>
            </a:r>
            <a:r>
              <a:rPr lang="fr-FR" sz="5600" dirty="0"/>
              <a:t>une ouverture au minimum : </a:t>
            </a:r>
          </a:p>
          <a:p>
            <a:pPr lvl="1"/>
            <a:r>
              <a:rPr lang="fr-FR" sz="5600" dirty="0" smtClean="0"/>
              <a:t>De 217 </a:t>
            </a:r>
            <a:r>
              <a:rPr lang="fr-FR" sz="5600" dirty="0"/>
              <a:t>jours par </a:t>
            </a:r>
            <a:r>
              <a:rPr lang="fr-FR" sz="5600" dirty="0" smtClean="0"/>
              <a:t>an</a:t>
            </a:r>
            <a:endParaRPr lang="fr-FR" sz="5600" dirty="0"/>
          </a:p>
          <a:p>
            <a:pPr lvl="1"/>
            <a:r>
              <a:rPr lang="fr-FR" sz="5600" dirty="0" smtClean="0"/>
              <a:t>En période scolaire : de </a:t>
            </a:r>
            <a:r>
              <a:rPr lang="fr-FR" sz="5600" dirty="0"/>
              <a:t>15 heures, en moyenne trimestrielle, en période flexible (avant 7 heures le matin et après 18 heures le soir</a:t>
            </a:r>
            <a:r>
              <a:rPr lang="fr-FR" sz="5600" dirty="0" smtClean="0"/>
              <a:t>), </a:t>
            </a:r>
            <a:r>
              <a:rPr lang="fr-FR" sz="5600" dirty="0"/>
              <a:t>réparties du lundi au vendredi, en plus des heures prises en compte pour la subvention de type 1 ou </a:t>
            </a:r>
            <a:r>
              <a:rPr lang="fr-FR" sz="5600" dirty="0" smtClean="0"/>
              <a:t>2</a:t>
            </a:r>
          </a:p>
          <a:p>
            <a:pPr lvl="1"/>
            <a:r>
              <a:rPr lang="fr-FR" sz="5600" dirty="0" smtClean="0"/>
              <a:t>En période de vacances scolaires : de 9 heures , en période flexible, réparties du lundi au vendredi, </a:t>
            </a:r>
            <a:r>
              <a:rPr lang="fr-FR" sz="5600" dirty="0"/>
              <a:t>en plus des heures prises en compte pour la subvention de type 1 ou </a:t>
            </a:r>
            <a:r>
              <a:rPr lang="fr-FR" sz="5600" dirty="0" smtClean="0"/>
              <a:t>2</a:t>
            </a:r>
            <a:endParaRPr lang="fr-FR" sz="5600" dirty="0"/>
          </a:p>
          <a:p>
            <a:endParaRPr lang="fr-FR" sz="5600" dirty="0"/>
          </a:p>
          <a:p>
            <a:r>
              <a:rPr lang="fr-FR" sz="5600" dirty="0" smtClean="0"/>
              <a:t>Fixer </a:t>
            </a:r>
            <a:r>
              <a:rPr lang="fr-FR" sz="5600" dirty="0"/>
              <a:t>la participation financière demandée aux parents au maximum à 2 euros par heure </a:t>
            </a:r>
            <a:r>
              <a:rPr lang="fr-FR" sz="5600" dirty="0" smtClean="0"/>
              <a:t>flexible</a:t>
            </a:r>
            <a:endParaRPr lang="fr-FR" sz="5600" dirty="0"/>
          </a:p>
          <a:p>
            <a:endParaRPr lang="fr-FR" sz="5600" dirty="0"/>
          </a:p>
          <a:p>
            <a:r>
              <a:rPr lang="fr-FR" sz="5600" dirty="0" smtClean="0"/>
              <a:t>Adapter </a:t>
            </a:r>
            <a:r>
              <a:rPr lang="fr-FR" sz="5600" dirty="0"/>
              <a:t>le projet d’accueil aux spécificités de ce type d’accueil, notamment les horaires décalés, l’importance du passage d’information entre les équipes d’accueil, la prise en compte des rythmes de l’enfant </a:t>
            </a:r>
            <a:endParaRPr lang="fr-FR" sz="5600" dirty="0" smtClean="0"/>
          </a:p>
          <a:p>
            <a:endParaRPr lang="fr-FR" sz="5600" dirty="0"/>
          </a:p>
          <a:p>
            <a:r>
              <a:rPr lang="fr-FR" sz="5600" dirty="0" smtClean="0"/>
              <a:t>Les journées de présence flexibles sont ajoutées aux journées de présence extrascolaires pour déterminer le nombre de journées de présence servant de base à l’octroi des postes de responsable de projet</a:t>
            </a:r>
            <a:endParaRPr lang="fr-FR" sz="5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89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reste à votre disposition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40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68929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le </a:t>
            </a:r>
            <a:r>
              <a:rPr lang="fr-FR" dirty="0"/>
              <a:t>L</a:t>
            </a:r>
            <a:r>
              <a:rPr lang="fr-FR" dirty="0" smtClean="0"/>
              <a:t>uxembourg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153119"/>
              </p:ext>
            </p:extLst>
          </p:nvPr>
        </p:nvGraphicFramePr>
        <p:xfrm>
          <a:off x="457200" y="1124742"/>
          <a:ext cx="8229600" cy="5544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9544"/>
                <a:gridCol w="3830056"/>
              </a:tblGrid>
              <a:tr h="500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de l’opérateur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d’accueil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13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Ecole pour tous »,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Libramont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Espaces Parents-Enfants », Marche-en-Famenne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13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Les Œuvres sociales </a:t>
                      </a:r>
                      <a:r>
                        <a:rPr lang="fr-FR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Habay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», </a:t>
                      </a: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Marbehan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(Habay)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A l’Ecole buissonnière », Weyler (Arlon)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L’Ile aux Bambins », Bastogne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Bienvenue aux tout petits », Bertrix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 (</a:t>
                      </a:r>
                      <a:r>
                        <a:rPr lang="fr-FR" sz="1400" strike="sng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GEM</a:t>
                      </a: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Les Poussins », Athus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La Maison des Enfants », Bouillon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13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services communaux d’accueil de l’enfance de la Ville d’Arlon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 ans Urgence/Flexible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00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 La Tarentelle », Libramont</a:t>
                      </a:r>
                      <a:endParaRPr lang="fr-FR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0-3 ans Urgence/Flexible</a:t>
                      </a:r>
                      <a:endParaRPr lang="fr-FR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8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Dans le Luxembourg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Promemploi</a:t>
            </a:r>
            <a:r>
              <a:rPr lang="fr-FR" dirty="0" smtClean="0"/>
              <a:t>, coordination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 descr="C:\Users\sylvie.lefebvre\Documents\Promemploi\Logos\promemploi\Promemploi_Accueil_logo_rv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957" y="2150110"/>
            <a:ext cx="5760085" cy="2557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83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/ Comment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Fin 2014 : suppression du FESC et transfert de ses moyens aux Communautés (ONE)</a:t>
            </a:r>
          </a:p>
          <a:p>
            <a:r>
              <a:rPr lang="fr-FR" dirty="0" smtClean="0"/>
              <a:t>Nécessité d’adapter la réglementation ONE à cet « arrivage », voire de créer de toutes pièces de nouvelles réglementations (ex. GEM)</a:t>
            </a:r>
          </a:p>
          <a:p>
            <a:r>
              <a:rPr lang="fr-FR" dirty="0" smtClean="0"/>
              <a:t>Instauration d’une période de transition (janvier 2015 – septembre 2017 inclus) : test des nouvelles réglementations</a:t>
            </a:r>
          </a:p>
          <a:p>
            <a:r>
              <a:rPr lang="fr-FR" dirty="0" smtClean="0"/>
              <a:t>Octobre 2017 (normalement !) : confirmation ou modification et </a:t>
            </a:r>
            <a:r>
              <a:rPr lang="fr-FR" dirty="0"/>
              <a:t>mise en </a:t>
            </a:r>
            <a:r>
              <a:rPr lang="fr-FR" dirty="0" smtClean="0"/>
              <a:t>œuvre des nouvelles réglementations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30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73299381"/>
              </p:ext>
            </p:extLst>
          </p:nvPr>
        </p:nvGraphicFramePr>
        <p:xfrm>
          <a:off x="467544" y="332656"/>
          <a:ext cx="8208912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327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AES 1                                                  AES 2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Décret ATL 2003 + Arrêté d’application de 2003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Décret ATL 2009 + Arrêté d’application de 2014</a:t>
            </a:r>
          </a:p>
          <a:p>
            <a:r>
              <a:rPr lang="fr-FR" dirty="0" smtClean="0"/>
              <a:t>Aujourd’hui : seulement les AES ex-FESC</a:t>
            </a:r>
          </a:p>
          <a:p>
            <a:r>
              <a:rPr lang="fr-FR" dirty="0" smtClean="0"/>
              <a:t>Demain : accessible sous conditions via programmation ???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26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Agrément ? (pour tout le monde)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sz="4600" b="1" dirty="0" smtClean="0"/>
              <a:t>ASBL</a:t>
            </a:r>
            <a:r>
              <a:rPr lang="fr-FR" sz="4600" dirty="0" smtClean="0"/>
              <a:t> ou </a:t>
            </a:r>
            <a:r>
              <a:rPr lang="fr-FR" sz="4600" b="1" dirty="0" smtClean="0"/>
              <a:t>Pouvoir public</a:t>
            </a:r>
          </a:p>
          <a:p>
            <a:r>
              <a:rPr lang="fr-FR" sz="4600" dirty="0" smtClean="0"/>
              <a:t>Faire partie d’un </a:t>
            </a:r>
            <a:r>
              <a:rPr lang="fr-FR" sz="4600" b="1" dirty="0" smtClean="0"/>
              <a:t>programme CLE </a:t>
            </a:r>
            <a:r>
              <a:rPr lang="fr-FR" sz="4600" dirty="0" smtClean="0"/>
              <a:t>agréé (dérogation possible)</a:t>
            </a:r>
            <a:endParaRPr lang="fr-FR" sz="4600" dirty="0"/>
          </a:p>
          <a:p>
            <a:r>
              <a:rPr lang="fr-FR" sz="4600" dirty="0"/>
              <a:t>Accueillir des </a:t>
            </a:r>
            <a:r>
              <a:rPr lang="fr-FR" sz="4600" b="1" dirty="0"/>
              <a:t>enfants</a:t>
            </a:r>
            <a:r>
              <a:rPr lang="fr-FR" sz="4600" dirty="0"/>
              <a:t> en âge de fréquenter l’enseignement </a:t>
            </a:r>
            <a:r>
              <a:rPr lang="fr-FR" sz="4600" b="1" dirty="0"/>
              <a:t>maternel</a:t>
            </a:r>
            <a:r>
              <a:rPr lang="fr-FR" sz="4600" dirty="0"/>
              <a:t>, fréquentant l’enseignement </a:t>
            </a:r>
            <a:r>
              <a:rPr lang="fr-FR" sz="4600" b="1" dirty="0"/>
              <a:t>primaire</a:t>
            </a:r>
            <a:r>
              <a:rPr lang="fr-FR" sz="4600" dirty="0"/>
              <a:t> ou jusqu’à </a:t>
            </a:r>
            <a:r>
              <a:rPr lang="fr-FR" sz="4600" b="1" dirty="0"/>
              <a:t>12 </a:t>
            </a:r>
            <a:r>
              <a:rPr lang="fr-FR" sz="4600" b="1" dirty="0" smtClean="0"/>
              <a:t>ans </a:t>
            </a:r>
          </a:p>
          <a:p>
            <a:pPr marL="0" indent="0">
              <a:buNone/>
            </a:pPr>
            <a:r>
              <a:rPr lang="fr-FR" sz="4600" i="1" dirty="0" smtClean="0"/>
              <a:t>Les </a:t>
            </a:r>
            <a:r>
              <a:rPr lang="fr-FR" sz="4600" i="1" dirty="0"/>
              <a:t>activités d'accueil relevant d'un programme CLE sont accessibles </a:t>
            </a:r>
            <a:r>
              <a:rPr lang="fr-FR" sz="4600" b="1" i="1" dirty="0"/>
              <a:t>par priorité </a:t>
            </a:r>
            <a:r>
              <a:rPr lang="fr-FR" sz="4600" i="1" dirty="0"/>
              <a:t>aux deux catégories d'enfants reprises ci-après, sans que l'une d'entre elles ne puisse être privilégiée par rapport à l'autre : 1. à l'ensemble des enfants qui résident sur le territoire de la commune; 2. à l'ensemble des enfants qui fréquentent un établissement scolaire, organisé ou subventionné par la Communauté française, établi sur le territoire de la commune</a:t>
            </a:r>
            <a:r>
              <a:rPr lang="fr-FR" sz="4600" i="1" dirty="0" smtClean="0"/>
              <a:t>.</a:t>
            </a:r>
            <a:endParaRPr lang="fr-FR" sz="4600" b="1" i="1" dirty="0" smtClean="0"/>
          </a:p>
          <a:p>
            <a:r>
              <a:rPr lang="fr-FR" sz="4600" dirty="0" smtClean="0"/>
              <a:t>Disposer </a:t>
            </a:r>
            <a:r>
              <a:rPr lang="fr-FR" sz="4600" dirty="0"/>
              <a:t>d’un </a:t>
            </a:r>
            <a:r>
              <a:rPr lang="fr-FR" sz="4600" b="1" dirty="0"/>
              <a:t>projet d’accueil </a:t>
            </a:r>
            <a:r>
              <a:rPr lang="fr-FR" sz="4600" dirty="0"/>
              <a:t>conforme au Code de qualité de l’accueil et répondant aux 3</a:t>
            </a:r>
            <a:r>
              <a:rPr lang="fr-FR" sz="4600" dirty="0" smtClean="0"/>
              <a:t> </a:t>
            </a:r>
            <a:r>
              <a:rPr lang="fr-FR" sz="4600" dirty="0"/>
              <a:t>missions du décret ATL </a:t>
            </a:r>
          </a:p>
          <a:p>
            <a:r>
              <a:rPr lang="fr-FR" sz="4600" dirty="0" smtClean="0"/>
              <a:t>Organisation ad hoc des </a:t>
            </a:r>
            <a:r>
              <a:rPr lang="fr-FR" sz="4600" b="1" dirty="0" smtClean="0"/>
              <a:t>déplacements des enfants </a:t>
            </a:r>
            <a:r>
              <a:rPr lang="fr-FR" sz="4600" dirty="0" smtClean="0"/>
              <a:t>depuis ou vers le lieu d’accueil</a:t>
            </a:r>
            <a:endParaRPr lang="fr-FR" sz="4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380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Agrément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</a:t>
            </a:r>
            <a:r>
              <a:rPr lang="fr-FR" dirty="0" smtClean="0"/>
              <a:t>inimum </a:t>
            </a:r>
            <a:r>
              <a:rPr lang="fr-FR" b="1" dirty="0" smtClean="0"/>
              <a:t>2 </a:t>
            </a:r>
            <a:r>
              <a:rPr lang="fr-FR" b="1" dirty="0"/>
              <a:t>heures </a:t>
            </a:r>
            <a:r>
              <a:rPr lang="fr-FR" dirty="0"/>
              <a:t>par jour </a:t>
            </a:r>
            <a:r>
              <a:rPr lang="fr-FR" dirty="0" smtClean="0"/>
              <a:t>durant </a:t>
            </a:r>
            <a:r>
              <a:rPr lang="fr-FR" dirty="0"/>
              <a:t>les semaines de </a:t>
            </a:r>
            <a:r>
              <a:rPr lang="fr-FR" b="1" dirty="0"/>
              <a:t>cours </a:t>
            </a:r>
            <a:endParaRPr lang="fr-FR" b="1" dirty="0" smtClean="0"/>
          </a:p>
          <a:p>
            <a:pPr marL="0" indent="0">
              <a:buNone/>
            </a:pPr>
            <a:r>
              <a:rPr lang="fr-FR" dirty="0" smtClean="0"/>
              <a:t>	et/ou </a:t>
            </a:r>
          </a:p>
          <a:p>
            <a:r>
              <a:rPr lang="fr-FR" dirty="0"/>
              <a:t>M</a:t>
            </a:r>
            <a:r>
              <a:rPr lang="fr-FR" dirty="0" smtClean="0"/>
              <a:t>inimum </a:t>
            </a:r>
            <a:r>
              <a:rPr lang="fr-FR" b="1" dirty="0" smtClean="0"/>
              <a:t>4 heures </a:t>
            </a:r>
            <a:r>
              <a:rPr lang="fr-FR" dirty="0"/>
              <a:t>par jour </a:t>
            </a:r>
            <a:r>
              <a:rPr lang="fr-FR" dirty="0" smtClean="0"/>
              <a:t>durant </a:t>
            </a:r>
            <a:r>
              <a:rPr lang="fr-FR" dirty="0"/>
              <a:t>les </a:t>
            </a:r>
            <a:r>
              <a:rPr lang="fr-FR" b="1" dirty="0"/>
              <a:t>weekends</a:t>
            </a:r>
            <a:r>
              <a:rPr lang="fr-FR" dirty="0"/>
              <a:t> ou les périodes de </a:t>
            </a:r>
            <a:r>
              <a:rPr lang="fr-FR" b="1" dirty="0"/>
              <a:t>congés scolaires </a:t>
            </a:r>
          </a:p>
          <a:p>
            <a:r>
              <a:rPr lang="fr-FR" dirty="0"/>
              <a:t>Garantir la présence au minimum d’un </a:t>
            </a:r>
            <a:r>
              <a:rPr lang="fr-FR" b="1" dirty="0"/>
              <a:t>responsable de projet </a:t>
            </a:r>
            <a:r>
              <a:rPr lang="fr-FR" dirty="0"/>
              <a:t>et </a:t>
            </a:r>
            <a:r>
              <a:rPr lang="fr-FR" dirty="0" smtClean="0"/>
              <a:t>d’</a:t>
            </a:r>
            <a:r>
              <a:rPr lang="fr-FR" b="1" dirty="0" smtClean="0"/>
              <a:t>accueillant-e-s </a:t>
            </a:r>
            <a:r>
              <a:rPr lang="fr-FR" b="1" dirty="0" err="1"/>
              <a:t>extrascolaire-s</a:t>
            </a:r>
            <a:r>
              <a:rPr lang="fr-FR" b="1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880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1441</Words>
  <Application>Microsoft Office PowerPoint</Application>
  <PresentationFormat>Affichage à l'écran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Dossier « FESC »</vt:lpstr>
      <vt:lpstr>QUOI ?</vt:lpstr>
      <vt:lpstr>Dans le Luxembourg</vt:lpstr>
      <vt:lpstr>Dans le Luxembourg</vt:lpstr>
      <vt:lpstr>Pourquoi / Comment ?</vt:lpstr>
      <vt:lpstr>Présentation PowerPoint</vt:lpstr>
      <vt:lpstr>AES 1                                                  AES 2</vt:lpstr>
      <vt:lpstr>Agrément ? (pour tout le monde)</vt:lpstr>
      <vt:lpstr>Agrément (suite)</vt:lpstr>
      <vt:lpstr>Agrément (suite)</vt:lpstr>
      <vt:lpstr>Agrément (suite)</vt:lpstr>
      <vt:lpstr>Agrément (suite)</vt:lpstr>
      <vt:lpstr>Subventionnement AES 1</vt:lpstr>
      <vt:lpstr>PROJET de subventionnement AES 2 (car encore dans période de transition)</vt:lpstr>
      <vt:lpstr>Subventionnement AES 2 (suite)</vt:lpstr>
      <vt:lpstr>Subventionnement AES 2 (suite)</vt:lpstr>
      <vt:lpstr>Subventionnement AES 2</vt:lpstr>
      <vt:lpstr>Subventionnement AES 2</vt:lpstr>
      <vt:lpstr>Subventionnement AES 2</vt:lpstr>
      <vt:lpstr>Subventionnement AES 2</vt:lpstr>
      <vt:lpstr>AES 2 flexible</vt:lpstr>
      <vt:lpstr>Je reste à votre disposition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« FESC »</dc:title>
  <dc:creator>sylvie lefebvre</dc:creator>
  <cp:lastModifiedBy>sylvie lefebvre</cp:lastModifiedBy>
  <cp:revision>32</cp:revision>
  <dcterms:created xsi:type="dcterms:W3CDTF">2017-05-03T07:05:03Z</dcterms:created>
  <dcterms:modified xsi:type="dcterms:W3CDTF">2017-07-06T13:42:16Z</dcterms:modified>
</cp:coreProperties>
</file>