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8" r:id="rId1"/>
  </p:sldMasterIdLst>
  <p:notesMasterIdLst>
    <p:notesMasterId r:id="rId34"/>
  </p:notesMasterIdLst>
  <p:sldIdLst>
    <p:sldId id="256" r:id="rId2"/>
    <p:sldId id="274" r:id="rId3"/>
    <p:sldId id="259" r:id="rId4"/>
    <p:sldId id="272" r:id="rId5"/>
    <p:sldId id="266" r:id="rId6"/>
    <p:sldId id="267" r:id="rId7"/>
    <p:sldId id="268" r:id="rId8"/>
    <p:sldId id="269" r:id="rId9"/>
    <p:sldId id="270" r:id="rId10"/>
    <p:sldId id="271" r:id="rId11"/>
    <p:sldId id="276" r:id="rId12"/>
    <p:sldId id="298" r:id="rId13"/>
    <p:sldId id="299" r:id="rId14"/>
    <p:sldId id="273" r:id="rId15"/>
    <p:sldId id="277" r:id="rId16"/>
    <p:sldId id="275" r:id="rId17"/>
    <p:sldId id="278" r:id="rId18"/>
    <p:sldId id="283" r:id="rId19"/>
    <p:sldId id="281" r:id="rId20"/>
    <p:sldId id="285" r:id="rId21"/>
    <p:sldId id="294" r:id="rId22"/>
    <p:sldId id="295" r:id="rId23"/>
    <p:sldId id="282" r:id="rId24"/>
    <p:sldId id="280" r:id="rId25"/>
    <p:sldId id="286" r:id="rId26"/>
    <p:sldId id="287" r:id="rId27"/>
    <p:sldId id="288" r:id="rId28"/>
    <p:sldId id="291" r:id="rId29"/>
    <p:sldId id="289" r:id="rId30"/>
    <p:sldId id="290" r:id="rId31"/>
    <p:sldId id="292" r:id="rId32"/>
    <p:sldId id="293"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EFF"/>
    <a:srgbClr val="C8D8EE"/>
    <a:srgbClr val="E2F0FF"/>
    <a:srgbClr val="D82A62"/>
    <a:srgbClr val="B927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autoAdjust="0"/>
    <p:restoredTop sz="78844"/>
  </p:normalViewPr>
  <p:slideViewPr>
    <p:cSldViewPr snapToGrid="0">
      <p:cViewPr varScale="1">
        <p:scale>
          <a:sx n="99" d="100"/>
          <a:sy n="99" d="100"/>
        </p:scale>
        <p:origin x="592" y="184"/>
      </p:cViewPr>
      <p:guideLst/>
    </p:cSldViewPr>
  </p:slideViewPr>
  <p:notesTextViewPr>
    <p:cViewPr>
      <p:scale>
        <a:sx n="1" d="1"/>
        <a:sy n="1" d="1"/>
      </p:scale>
      <p:origin x="0" y="0"/>
    </p:cViewPr>
  </p:notesTextViewPr>
  <p:sorterViewPr>
    <p:cViewPr>
      <p:scale>
        <a:sx n="80" d="100"/>
        <a:sy n="80" d="100"/>
      </p:scale>
      <p:origin x="0" y="0"/>
    </p:cViewPr>
  </p:sorterViewPr>
  <p:notesViewPr>
    <p:cSldViewPr snapToGrid="0">
      <p:cViewPr varScale="1">
        <p:scale>
          <a:sx n="115" d="100"/>
          <a:sy n="115" d="100"/>
        </p:scale>
        <p:origin x="2736" y="21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765907-BB10-4DB4-B993-EC2983B1925E}" type="doc">
      <dgm:prSet loTypeId="urn:microsoft.com/office/officeart/2005/8/layout/hProcess9" loCatId="process" qsTypeId="urn:microsoft.com/office/officeart/2005/8/quickstyle/simple1" qsCatId="simple" csTypeId="urn:microsoft.com/office/officeart/2005/8/colors/accent1_2" csCatId="accent1" phldr="1"/>
      <dgm:spPr/>
    </dgm:pt>
    <dgm:pt modelId="{F3F1E781-1C23-4945-AF88-E12767DB24AC}">
      <dgm:prSet phldrT="[Texte]"/>
      <dgm:spPr/>
      <dgm:t>
        <a:bodyPr/>
        <a:lstStyle/>
        <a:p>
          <a:r>
            <a:rPr lang="fr-FR" dirty="0"/>
            <a:t>Approche psychopédagogique</a:t>
          </a:r>
          <a:endParaRPr lang="fr-BE" dirty="0"/>
        </a:p>
      </dgm:t>
    </dgm:pt>
    <dgm:pt modelId="{CC385D9B-4D01-4DA7-86C8-769E460232D0}" type="parTrans" cxnId="{9998A3C9-8025-4C0E-BBAD-9EE11B81F71F}">
      <dgm:prSet/>
      <dgm:spPr/>
      <dgm:t>
        <a:bodyPr/>
        <a:lstStyle/>
        <a:p>
          <a:endParaRPr lang="fr-BE"/>
        </a:p>
      </dgm:t>
    </dgm:pt>
    <dgm:pt modelId="{80E37A0C-E866-4644-BA68-0B316FF9EA32}" type="sibTrans" cxnId="{9998A3C9-8025-4C0E-BBAD-9EE11B81F71F}">
      <dgm:prSet/>
      <dgm:spPr/>
      <dgm:t>
        <a:bodyPr/>
        <a:lstStyle/>
        <a:p>
          <a:endParaRPr lang="fr-BE"/>
        </a:p>
      </dgm:t>
    </dgm:pt>
    <dgm:pt modelId="{EC803579-66B6-4DDA-A319-9B7D7F8DED3F}">
      <dgm:prSet phldrT="[Texte]"/>
      <dgm:spPr/>
      <dgm:t>
        <a:bodyPr/>
        <a:lstStyle/>
        <a:p>
          <a:r>
            <a:rPr lang="fr-FR" dirty="0"/>
            <a:t>Approche communicationnelle</a:t>
          </a:r>
          <a:endParaRPr lang="fr-BE" dirty="0"/>
        </a:p>
      </dgm:t>
    </dgm:pt>
    <dgm:pt modelId="{46476FE4-2ABD-4CB2-8FDC-88D63CE7DFC8}" type="parTrans" cxnId="{BF26CC22-B5FB-4C8E-904E-C5BC8DF67355}">
      <dgm:prSet/>
      <dgm:spPr/>
      <dgm:t>
        <a:bodyPr/>
        <a:lstStyle/>
        <a:p>
          <a:endParaRPr lang="fr-BE"/>
        </a:p>
      </dgm:t>
    </dgm:pt>
    <dgm:pt modelId="{345F1CAB-3883-4C01-B448-A3E1813A9487}" type="sibTrans" cxnId="{BF26CC22-B5FB-4C8E-904E-C5BC8DF67355}">
      <dgm:prSet/>
      <dgm:spPr/>
      <dgm:t>
        <a:bodyPr/>
        <a:lstStyle/>
        <a:p>
          <a:endParaRPr lang="fr-BE"/>
        </a:p>
      </dgm:t>
    </dgm:pt>
    <dgm:pt modelId="{4CDE639F-1A41-4F15-8AD8-9A255902BDB5}">
      <dgm:prSet phldrT="[Texte]"/>
      <dgm:spPr/>
      <dgm:t>
        <a:bodyPr/>
        <a:lstStyle/>
        <a:p>
          <a:r>
            <a:rPr lang="fr-FR" dirty="0"/>
            <a:t>Santé communautaire</a:t>
          </a:r>
          <a:endParaRPr lang="fr-BE" dirty="0"/>
        </a:p>
      </dgm:t>
    </dgm:pt>
    <dgm:pt modelId="{221F85D6-2F5F-4B6E-9279-8460A0D9C439}" type="parTrans" cxnId="{2F620151-3D37-4081-A2A9-B764566C9C0F}">
      <dgm:prSet/>
      <dgm:spPr/>
      <dgm:t>
        <a:bodyPr/>
        <a:lstStyle/>
        <a:p>
          <a:endParaRPr lang="fr-BE"/>
        </a:p>
      </dgm:t>
    </dgm:pt>
    <dgm:pt modelId="{741E7353-7203-4750-8596-E29B3428AB76}" type="sibTrans" cxnId="{2F620151-3D37-4081-A2A9-B764566C9C0F}">
      <dgm:prSet/>
      <dgm:spPr/>
      <dgm:t>
        <a:bodyPr/>
        <a:lstStyle/>
        <a:p>
          <a:endParaRPr lang="fr-BE"/>
        </a:p>
      </dgm:t>
    </dgm:pt>
    <dgm:pt modelId="{72295E14-F8F6-4DB7-B41C-67C5594796BD}">
      <dgm:prSet phldrT="[Texte]"/>
      <dgm:spPr/>
      <dgm:t>
        <a:bodyPr/>
        <a:lstStyle/>
        <a:p>
          <a:r>
            <a:rPr lang="fr-FR" dirty="0"/>
            <a:t>Gestion institutionnelle</a:t>
          </a:r>
          <a:endParaRPr lang="fr-BE" dirty="0"/>
        </a:p>
      </dgm:t>
    </dgm:pt>
    <dgm:pt modelId="{2178B604-99F6-4DC5-9D1D-7436BD323002}" type="parTrans" cxnId="{152F004B-668D-4394-9C7E-FF8EC495B8F9}">
      <dgm:prSet/>
      <dgm:spPr/>
      <dgm:t>
        <a:bodyPr/>
        <a:lstStyle/>
        <a:p>
          <a:endParaRPr lang="fr-BE"/>
        </a:p>
      </dgm:t>
    </dgm:pt>
    <dgm:pt modelId="{4008CE6B-54F1-4A98-8206-51A967A0E49A}" type="sibTrans" cxnId="{152F004B-668D-4394-9C7E-FF8EC495B8F9}">
      <dgm:prSet/>
      <dgm:spPr/>
      <dgm:t>
        <a:bodyPr/>
        <a:lstStyle/>
        <a:p>
          <a:endParaRPr lang="fr-BE"/>
        </a:p>
      </dgm:t>
    </dgm:pt>
    <dgm:pt modelId="{C9E97EF7-F8CF-4B02-B0B4-2A9B9FB5EF8B}">
      <dgm:prSet phldrT="[Texte]"/>
      <dgm:spPr/>
      <dgm:t>
        <a:bodyPr/>
        <a:lstStyle/>
        <a:p>
          <a:r>
            <a:rPr lang="fr-FR" dirty="0"/>
            <a:t>Gestion d’équipe</a:t>
          </a:r>
          <a:endParaRPr lang="fr-BE" dirty="0"/>
        </a:p>
      </dgm:t>
    </dgm:pt>
    <dgm:pt modelId="{35F9CC1E-828C-4642-B968-6D1C22F09F87}" type="parTrans" cxnId="{B576B8DA-C1B0-4E0D-89B0-48DC51DE9572}">
      <dgm:prSet/>
      <dgm:spPr/>
      <dgm:t>
        <a:bodyPr/>
        <a:lstStyle/>
        <a:p>
          <a:endParaRPr lang="fr-BE"/>
        </a:p>
      </dgm:t>
    </dgm:pt>
    <dgm:pt modelId="{4268AFB7-ADC8-4D17-B874-71D70B3C46AC}" type="sibTrans" cxnId="{B576B8DA-C1B0-4E0D-89B0-48DC51DE9572}">
      <dgm:prSet/>
      <dgm:spPr/>
      <dgm:t>
        <a:bodyPr/>
        <a:lstStyle/>
        <a:p>
          <a:endParaRPr lang="fr-BE"/>
        </a:p>
      </dgm:t>
    </dgm:pt>
    <dgm:pt modelId="{5517EA89-5019-4FAD-931F-802DB83A2C0A}" type="pres">
      <dgm:prSet presAssocID="{59765907-BB10-4DB4-B993-EC2983B1925E}" presName="CompostProcess" presStyleCnt="0">
        <dgm:presLayoutVars>
          <dgm:dir/>
          <dgm:resizeHandles val="exact"/>
        </dgm:presLayoutVars>
      </dgm:prSet>
      <dgm:spPr/>
    </dgm:pt>
    <dgm:pt modelId="{60224D0B-E0B3-4D9E-86D6-14EE02E8E807}" type="pres">
      <dgm:prSet presAssocID="{59765907-BB10-4DB4-B993-EC2983B1925E}" presName="arrow" presStyleLbl="bgShp" presStyleIdx="0" presStyleCnt="1"/>
      <dgm:spPr/>
    </dgm:pt>
    <dgm:pt modelId="{01E11FE4-8CA3-4B8B-9F24-B6A24B31C1B6}" type="pres">
      <dgm:prSet presAssocID="{59765907-BB10-4DB4-B993-EC2983B1925E}" presName="linearProcess" presStyleCnt="0"/>
      <dgm:spPr/>
    </dgm:pt>
    <dgm:pt modelId="{9C0B65A6-BB6F-43A0-9897-DF821CD1F65D}" type="pres">
      <dgm:prSet presAssocID="{F3F1E781-1C23-4945-AF88-E12767DB24AC}" presName="textNode" presStyleLbl="node1" presStyleIdx="0" presStyleCnt="5">
        <dgm:presLayoutVars>
          <dgm:bulletEnabled val="1"/>
        </dgm:presLayoutVars>
      </dgm:prSet>
      <dgm:spPr/>
    </dgm:pt>
    <dgm:pt modelId="{E7F4F34C-C50E-48CD-9C1A-E3992A97F83F}" type="pres">
      <dgm:prSet presAssocID="{80E37A0C-E866-4644-BA68-0B316FF9EA32}" presName="sibTrans" presStyleCnt="0"/>
      <dgm:spPr/>
    </dgm:pt>
    <dgm:pt modelId="{ABDAD3B5-C51D-4394-B97F-40BB439E3FFE}" type="pres">
      <dgm:prSet presAssocID="{EC803579-66B6-4DDA-A319-9B7D7F8DED3F}" presName="textNode" presStyleLbl="node1" presStyleIdx="1" presStyleCnt="5">
        <dgm:presLayoutVars>
          <dgm:bulletEnabled val="1"/>
        </dgm:presLayoutVars>
      </dgm:prSet>
      <dgm:spPr/>
    </dgm:pt>
    <dgm:pt modelId="{9A018E2C-1F42-4BCF-B4AB-5B4071031512}" type="pres">
      <dgm:prSet presAssocID="{345F1CAB-3883-4C01-B448-A3E1813A9487}" presName="sibTrans" presStyleCnt="0"/>
      <dgm:spPr/>
    </dgm:pt>
    <dgm:pt modelId="{890E1B88-A111-4060-8403-93C77650CF25}" type="pres">
      <dgm:prSet presAssocID="{4CDE639F-1A41-4F15-8AD8-9A255902BDB5}" presName="textNode" presStyleLbl="node1" presStyleIdx="2" presStyleCnt="5">
        <dgm:presLayoutVars>
          <dgm:bulletEnabled val="1"/>
        </dgm:presLayoutVars>
      </dgm:prSet>
      <dgm:spPr/>
    </dgm:pt>
    <dgm:pt modelId="{2E699D3E-D06C-42A0-ACAF-FCE082A96917}" type="pres">
      <dgm:prSet presAssocID="{741E7353-7203-4750-8596-E29B3428AB76}" presName="sibTrans" presStyleCnt="0"/>
      <dgm:spPr/>
    </dgm:pt>
    <dgm:pt modelId="{D6B3DE35-0952-44EA-860A-2B5209C0ECCE}" type="pres">
      <dgm:prSet presAssocID="{72295E14-F8F6-4DB7-B41C-67C5594796BD}" presName="textNode" presStyleLbl="node1" presStyleIdx="3" presStyleCnt="5">
        <dgm:presLayoutVars>
          <dgm:bulletEnabled val="1"/>
        </dgm:presLayoutVars>
      </dgm:prSet>
      <dgm:spPr/>
    </dgm:pt>
    <dgm:pt modelId="{E6D6BDD5-FA12-40C5-AE8D-0C384F270C43}" type="pres">
      <dgm:prSet presAssocID="{4008CE6B-54F1-4A98-8206-51A967A0E49A}" presName="sibTrans" presStyleCnt="0"/>
      <dgm:spPr/>
    </dgm:pt>
    <dgm:pt modelId="{EEE0F227-B226-466E-9703-178E124A37B0}" type="pres">
      <dgm:prSet presAssocID="{C9E97EF7-F8CF-4B02-B0B4-2A9B9FB5EF8B}" presName="textNode" presStyleLbl="node1" presStyleIdx="4" presStyleCnt="5">
        <dgm:presLayoutVars>
          <dgm:bulletEnabled val="1"/>
        </dgm:presLayoutVars>
      </dgm:prSet>
      <dgm:spPr/>
    </dgm:pt>
  </dgm:ptLst>
  <dgm:cxnLst>
    <dgm:cxn modelId="{6460E620-5008-4BC2-96C4-D2CEE6C8C57E}" type="presOf" srcId="{72295E14-F8F6-4DB7-B41C-67C5594796BD}" destId="{D6B3DE35-0952-44EA-860A-2B5209C0ECCE}" srcOrd="0" destOrd="0" presId="urn:microsoft.com/office/officeart/2005/8/layout/hProcess9"/>
    <dgm:cxn modelId="{BF26CC22-B5FB-4C8E-904E-C5BC8DF67355}" srcId="{59765907-BB10-4DB4-B993-EC2983B1925E}" destId="{EC803579-66B6-4DDA-A319-9B7D7F8DED3F}" srcOrd="1" destOrd="0" parTransId="{46476FE4-2ABD-4CB2-8FDC-88D63CE7DFC8}" sibTransId="{345F1CAB-3883-4C01-B448-A3E1813A9487}"/>
    <dgm:cxn modelId="{03351037-93E2-4CBE-8852-378621B00CF5}" type="presOf" srcId="{C9E97EF7-F8CF-4B02-B0B4-2A9B9FB5EF8B}" destId="{EEE0F227-B226-466E-9703-178E124A37B0}" srcOrd="0" destOrd="0" presId="urn:microsoft.com/office/officeart/2005/8/layout/hProcess9"/>
    <dgm:cxn modelId="{4496AA46-574B-4D92-9124-C29ACEE39CF7}" type="presOf" srcId="{59765907-BB10-4DB4-B993-EC2983B1925E}" destId="{5517EA89-5019-4FAD-931F-802DB83A2C0A}" srcOrd="0" destOrd="0" presId="urn:microsoft.com/office/officeart/2005/8/layout/hProcess9"/>
    <dgm:cxn modelId="{152F004B-668D-4394-9C7E-FF8EC495B8F9}" srcId="{59765907-BB10-4DB4-B993-EC2983B1925E}" destId="{72295E14-F8F6-4DB7-B41C-67C5594796BD}" srcOrd="3" destOrd="0" parTransId="{2178B604-99F6-4DC5-9D1D-7436BD323002}" sibTransId="{4008CE6B-54F1-4A98-8206-51A967A0E49A}"/>
    <dgm:cxn modelId="{2F620151-3D37-4081-A2A9-B764566C9C0F}" srcId="{59765907-BB10-4DB4-B993-EC2983B1925E}" destId="{4CDE639F-1A41-4F15-8AD8-9A255902BDB5}" srcOrd="2" destOrd="0" parTransId="{221F85D6-2F5F-4B6E-9279-8460A0D9C439}" sibTransId="{741E7353-7203-4750-8596-E29B3428AB76}"/>
    <dgm:cxn modelId="{8468F283-2AD0-45EC-872A-59F4F27F235E}" type="presOf" srcId="{EC803579-66B6-4DDA-A319-9B7D7F8DED3F}" destId="{ABDAD3B5-C51D-4394-B97F-40BB439E3FFE}" srcOrd="0" destOrd="0" presId="urn:microsoft.com/office/officeart/2005/8/layout/hProcess9"/>
    <dgm:cxn modelId="{9998A3C9-8025-4C0E-BBAD-9EE11B81F71F}" srcId="{59765907-BB10-4DB4-B993-EC2983B1925E}" destId="{F3F1E781-1C23-4945-AF88-E12767DB24AC}" srcOrd="0" destOrd="0" parTransId="{CC385D9B-4D01-4DA7-86C8-769E460232D0}" sibTransId="{80E37A0C-E866-4644-BA68-0B316FF9EA32}"/>
    <dgm:cxn modelId="{B576B8DA-C1B0-4E0D-89B0-48DC51DE9572}" srcId="{59765907-BB10-4DB4-B993-EC2983B1925E}" destId="{C9E97EF7-F8CF-4B02-B0B4-2A9B9FB5EF8B}" srcOrd="4" destOrd="0" parTransId="{35F9CC1E-828C-4642-B968-6D1C22F09F87}" sibTransId="{4268AFB7-ADC8-4D17-B874-71D70B3C46AC}"/>
    <dgm:cxn modelId="{CD0611EA-E085-4998-A997-9D0AA885AAD4}" type="presOf" srcId="{F3F1E781-1C23-4945-AF88-E12767DB24AC}" destId="{9C0B65A6-BB6F-43A0-9897-DF821CD1F65D}" srcOrd="0" destOrd="0" presId="urn:microsoft.com/office/officeart/2005/8/layout/hProcess9"/>
    <dgm:cxn modelId="{6F1F0EF8-F782-45FD-8DE8-FD7A5E326D2B}" type="presOf" srcId="{4CDE639F-1A41-4F15-8AD8-9A255902BDB5}" destId="{890E1B88-A111-4060-8403-93C77650CF25}" srcOrd="0" destOrd="0" presId="urn:microsoft.com/office/officeart/2005/8/layout/hProcess9"/>
    <dgm:cxn modelId="{BFF00FD2-557E-44A8-8892-69992738FAF0}" type="presParOf" srcId="{5517EA89-5019-4FAD-931F-802DB83A2C0A}" destId="{60224D0B-E0B3-4D9E-86D6-14EE02E8E807}" srcOrd="0" destOrd="0" presId="urn:microsoft.com/office/officeart/2005/8/layout/hProcess9"/>
    <dgm:cxn modelId="{84ED978E-4C7D-4CCB-A126-2C2944837FF6}" type="presParOf" srcId="{5517EA89-5019-4FAD-931F-802DB83A2C0A}" destId="{01E11FE4-8CA3-4B8B-9F24-B6A24B31C1B6}" srcOrd="1" destOrd="0" presId="urn:microsoft.com/office/officeart/2005/8/layout/hProcess9"/>
    <dgm:cxn modelId="{A153330F-458F-46EB-8F2D-C7E3027B2AF6}" type="presParOf" srcId="{01E11FE4-8CA3-4B8B-9F24-B6A24B31C1B6}" destId="{9C0B65A6-BB6F-43A0-9897-DF821CD1F65D}" srcOrd="0" destOrd="0" presId="urn:microsoft.com/office/officeart/2005/8/layout/hProcess9"/>
    <dgm:cxn modelId="{9DC077AB-3F43-48CC-8F64-0D751A8A4561}" type="presParOf" srcId="{01E11FE4-8CA3-4B8B-9F24-B6A24B31C1B6}" destId="{E7F4F34C-C50E-48CD-9C1A-E3992A97F83F}" srcOrd="1" destOrd="0" presId="urn:microsoft.com/office/officeart/2005/8/layout/hProcess9"/>
    <dgm:cxn modelId="{1D83B114-C966-448A-B03A-DC01D59ECA6F}" type="presParOf" srcId="{01E11FE4-8CA3-4B8B-9F24-B6A24B31C1B6}" destId="{ABDAD3B5-C51D-4394-B97F-40BB439E3FFE}" srcOrd="2" destOrd="0" presId="urn:microsoft.com/office/officeart/2005/8/layout/hProcess9"/>
    <dgm:cxn modelId="{F4E0E6D8-9B55-4577-99AC-FE8448FA2DCD}" type="presParOf" srcId="{01E11FE4-8CA3-4B8B-9F24-B6A24B31C1B6}" destId="{9A018E2C-1F42-4BCF-B4AB-5B4071031512}" srcOrd="3" destOrd="0" presId="urn:microsoft.com/office/officeart/2005/8/layout/hProcess9"/>
    <dgm:cxn modelId="{5CA50B7C-EF4C-4FB3-BDE3-B9437BFC9328}" type="presParOf" srcId="{01E11FE4-8CA3-4B8B-9F24-B6A24B31C1B6}" destId="{890E1B88-A111-4060-8403-93C77650CF25}" srcOrd="4" destOrd="0" presId="urn:microsoft.com/office/officeart/2005/8/layout/hProcess9"/>
    <dgm:cxn modelId="{4E04F77C-2B82-4AC8-B8DE-5BF2790307FB}" type="presParOf" srcId="{01E11FE4-8CA3-4B8B-9F24-B6A24B31C1B6}" destId="{2E699D3E-D06C-42A0-ACAF-FCE082A96917}" srcOrd="5" destOrd="0" presId="urn:microsoft.com/office/officeart/2005/8/layout/hProcess9"/>
    <dgm:cxn modelId="{9C8F5A99-64EF-4640-8FA8-90033209547F}" type="presParOf" srcId="{01E11FE4-8CA3-4B8B-9F24-B6A24B31C1B6}" destId="{D6B3DE35-0952-44EA-860A-2B5209C0ECCE}" srcOrd="6" destOrd="0" presId="urn:microsoft.com/office/officeart/2005/8/layout/hProcess9"/>
    <dgm:cxn modelId="{2D5A3C37-A118-4C42-92F9-D9C55765351C}" type="presParOf" srcId="{01E11FE4-8CA3-4B8B-9F24-B6A24B31C1B6}" destId="{E6D6BDD5-FA12-40C5-AE8D-0C384F270C43}" srcOrd="7" destOrd="0" presId="urn:microsoft.com/office/officeart/2005/8/layout/hProcess9"/>
    <dgm:cxn modelId="{F10BF0D7-ED15-4BF8-B04A-C8DEA74B2348}" type="presParOf" srcId="{01E11FE4-8CA3-4B8B-9F24-B6A24B31C1B6}" destId="{EEE0F227-B226-466E-9703-178E124A37B0}" srcOrd="8"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224D0B-E0B3-4D9E-86D6-14EE02E8E807}">
      <dsp:nvSpPr>
        <dsp:cNvPr id="0" name=""/>
        <dsp:cNvSpPr/>
      </dsp:nvSpPr>
      <dsp:spPr>
        <a:xfrm>
          <a:off x="827246" y="0"/>
          <a:ext cx="9375457" cy="3678238"/>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0B65A6-BB6F-43A0-9897-DF821CD1F65D}">
      <dsp:nvSpPr>
        <dsp:cNvPr id="0" name=""/>
        <dsp:cNvSpPr/>
      </dsp:nvSpPr>
      <dsp:spPr>
        <a:xfrm>
          <a:off x="4224" y="1103471"/>
          <a:ext cx="2117697" cy="1471295"/>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FR" sz="1700" kern="1200" dirty="0"/>
            <a:t>Approche psychopédagogique</a:t>
          </a:r>
          <a:endParaRPr lang="fr-BE" sz="1700" kern="1200" dirty="0"/>
        </a:p>
      </dsp:txBody>
      <dsp:txXfrm>
        <a:off x="76047" y="1175294"/>
        <a:ext cx="1974051" cy="1327649"/>
      </dsp:txXfrm>
    </dsp:sp>
    <dsp:sp modelId="{ABDAD3B5-C51D-4394-B97F-40BB439E3FFE}">
      <dsp:nvSpPr>
        <dsp:cNvPr id="0" name=""/>
        <dsp:cNvSpPr/>
      </dsp:nvSpPr>
      <dsp:spPr>
        <a:xfrm>
          <a:off x="2230175" y="1103471"/>
          <a:ext cx="2117697" cy="1471295"/>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FR" sz="1700" kern="1200" dirty="0"/>
            <a:t>Approche communicationnelle</a:t>
          </a:r>
          <a:endParaRPr lang="fr-BE" sz="1700" kern="1200" dirty="0"/>
        </a:p>
      </dsp:txBody>
      <dsp:txXfrm>
        <a:off x="2301998" y="1175294"/>
        <a:ext cx="1974051" cy="1327649"/>
      </dsp:txXfrm>
    </dsp:sp>
    <dsp:sp modelId="{890E1B88-A111-4060-8403-93C77650CF25}">
      <dsp:nvSpPr>
        <dsp:cNvPr id="0" name=""/>
        <dsp:cNvSpPr/>
      </dsp:nvSpPr>
      <dsp:spPr>
        <a:xfrm>
          <a:off x="4456126" y="1103471"/>
          <a:ext cx="2117697" cy="1471295"/>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FR" sz="1700" kern="1200" dirty="0"/>
            <a:t>Santé communautaire</a:t>
          </a:r>
          <a:endParaRPr lang="fr-BE" sz="1700" kern="1200" dirty="0"/>
        </a:p>
      </dsp:txBody>
      <dsp:txXfrm>
        <a:off x="4527949" y="1175294"/>
        <a:ext cx="1974051" cy="1327649"/>
      </dsp:txXfrm>
    </dsp:sp>
    <dsp:sp modelId="{D6B3DE35-0952-44EA-860A-2B5209C0ECCE}">
      <dsp:nvSpPr>
        <dsp:cNvPr id="0" name=""/>
        <dsp:cNvSpPr/>
      </dsp:nvSpPr>
      <dsp:spPr>
        <a:xfrm>
          <a:off x="6682076" y="1103471"/>
          <a:ext cx="2117697" cy="1471295"/>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FR" sz="1700" kern="1200" dirty="0"/>
            <a:t>Gestion institutionnelle</a:t>
          </a:r>
          <a:endParaRPr lang="fr-BE" sz="1700" kern="1200" dirty="0"/>
        </a:p>
      </dsp:txBody>
      <dsp:txXfrm>
        <a:off x="6753899" y="1175294"/>
        <a:ext cx="1974051" cy="1327649"/>
      </dsp:txXfrm>
    </dsp:sp>
    <dsp:sp modelId="{EEE0F227-B226-466E-9703-178E124A37B0}">
      <dsp:nvSpPr>
        <dsp:cNvPr id="0" name=""/>
        <dsp:cNvSpPr/>
      </dsp:nvSpPr>
      <dsp:spPr>
        <a:xfrm>
          <a:off x="8908027" y="1103471"/>
          <a:ext cx="2117697" cy="1471295"/>
        </a:xfrm>
        <a:prstGeom prst="roundRect">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FR" sz="1700" kern="1200" dirty="0"/>
            <a:t>Gestion d’équipe</a:t>
          </a:r>
          <a:endParaRPr lang="fr-BE" sz="1700" kern="1200" dirty="0"/>
        </a:p>
      </dsp:txBody>
      <dsp:txXfrm>
        <a:off x="8979850" y="1175294"/>
        <a:ext cx="1974051" cy="1327649"/>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7AA867-735A-E945-A5EA-EF5D3AC23C78}" type="datetimeFigureOut">
              <a:rPr lang="fr-FR" smtClean="0"/>
              <a:t>12/12/2024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CE4FE0-4571-A947-AD3B-9EF047804799}" type="slidenum">
              <a:rPr lang="fr-FR" smtClean="0"/>
              <a:t>‹N°›</a:t>
            </a:fld>
            <a:endParaRPr lang="fr-FR"/>
          </a:p>
        </p:txBody>
      </p:sp>
    </p:spTree>
    <p:extLst>
      <p:ext uri="{BB962C8B-B14F-4D97-AF65-F5344CB8AC3E}">
        <p14:creationId xmlns:p14="http://schemas.microsoft.com/office/powerpoint/2010/main" val="828178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Une précision tout d’abord : nous allons, Isabelle et moi traiter, des nouvelles formations pour le secteur organisées par l’ES</a:t>
            </a:r>
          </a:p>
          <a:p>
            <a:endParaRPr lang="fr-FR" dirty="0"/>
          </a:p>
          <a:p>
            <a:r>
              <a:rPr lang="fr-FR" dirty="0"/>
              <a:t>ES qui regroupent en Belgique francophone les Universités, les HE, les ESA et aussi les établissements d’enseignement de promotion sociale, qui sont récemment devenus établissements d’enseignement pour adultes, dans lequel nous </a:t>
            </a:r>
            <a:r>
              <a:rPr lang="fr-FR" dirty="0" err="1"/>
              <a:t>oeuvrons</a:t>
            </a:r>
            <a:r>
              <a:rPr lang="fr-FR" dirty="0"/>
              <a:t> toutes les deux puisque nous sommes toutes les deux membres de la HE Robert Schuman qui vous accueille ce jeudi ce dont nous nous réjouissons. </a:t>
            </a:r>
          </a:p>
          <a:p>
            <a:endParaRPr lang="fr-FR" dirty="0"/>
          </a:p>
          <a:p>
            <a:r>
              <a:rPr lang="fr-FR" dirty="0"/>
              <a:t>Et ce n’est pas anodin de le préciser, ni que nous nous retrouvions ici puisque d’une part avec d’autres établissements : </a:t>
            </a:r>
            <a:r>
              <a:rPr lang="fr-FR" dirty="0" err="1"/>
              <a:t>ULiège</a:t>
            </a:r>
            <a:r>
              <a:rPr lang="fr-FR" dirty="0"/>
              <a:t>, la HE de Vinci, la HE Robert Schuman s’implique de longue date pour développer des formations dans le secteur</a:t>
            </a:r>
          </a:p>
        </p:txBody>
      </p:sp>
      <p:sp>
        <p:nvSpPr>
          <p:cNvPr id="4" name="Espace réservé du numéro de diapositive 3"/>
          <p:cNvSpPr>
            <a:spLocks noGrp="1"/>
          </p:cNvSpPr>
          <p:nvPr>
            <p:ph type="sldNum" sz="quarter" idx="5"/>
          </p:nvPr>
        </p:nvSpPr>
        <p:spPr/>
        <p:txBody>
          <a:bodyPr/>
          <a:lstStyle/>
          <a:p>
            <a:fld id="{B3CE4FE0-4571-A947-AD3B-9EF047804799}" type="slidenum">
              <a:rPr lang="fr-FR" smtClean="0"/>
              <a:t>1</a:t>
            </a:fld>
            <a:endParaRPr lang="fr-FR"/>
          </a:p>
        </p:txBody>
      </p:sp>
    </p:spTree>
    <p:extLst>
      <p:ext uri="{BB962C8B-B14F-4D97-AF65-F5344CB8AC3E}">
        <p14:creationId xmlns:p14="http://schemas.microsoft.com/office/powerpoint/2010/main" val="33619997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Le partage a visé jusqu’ici :</a:t>
            </a:r>
          </a:p>
          <a:p>
            <a:endParaRPr lang="fr-FR" dirty="0"/>
          </a:p>
          <a:p>
            <a:pPr marL="171450" indent="-171450">
              <a:buFont typeface="Arial" panose="020B0604020202020204" pitchFamily="34" charset="0"/>
              <a:buChar char="•"/>
            </a:pPr>
            <a:r>
              <a:rPr lang="fr-FR" dirty="0"/>
              <a:t>La désignation des enseignants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dirty="0"/>
              <a:t>Le statut et les conditions d’engagement des MFP</a:t>
            </a:r>
          </a:p>
          <a:p>
            <a:pPr marL="171450" indent="-171450">
              <a:buFont typeface="Arial" panose="020B0604020202020204" pitchFamily="34" charset="0"/>
              <a:buChar char="•"/>
            </a:pPr>
            <a:r>
              <a:rPr lang="fr-FR" dirty="0"/>
              <a:t>Les contacts avec les lieux de terrain</a:t>
            </a:r>
          </a:p>
          <a:p>
            <a:pPr marL="171450" indent="-171450">
              <a:buFont typeface="Arial" panose="020B0604020202020204" pitchFamily="34" charset="0"/>
              <a:buChar char="•"/>
            </a:pPr>
            <a:r>
              <a:rPr lang="fr-FR" dirty="0"/>
              <a:t>Les stages (Durée par bloc ? Organisation ? Lieux ?)</a:t>
            </a:r>
          </a:p>
          <a:p>
            <a:pPr marL="171450" indent="-171450">
              <a:buFont typeface="Arial" panose="020B0604020202020204" pitchFamily="34" charset="0"/>
              <a:buChar char="•"/>
            </a:pPr>
            <a:r>
              <a:rPr lang="fr-FR" dirty="0"/>
              <a:t>La valorisation des acquis </a:t>
            </a:r>
          </a:p>
          <a:p>
            <a:pPr marL="171450" indent="-171450">
              <a:buFont typeface="Arial" panose="020B0604020202020204" pitchFamily="34" charset="0"/>
              <a:buChar char="•"/>
            </a:pPr>
            <a:r>
              <a:rPr lang="fr-FR" dirty="0"/>
              <a:t>La création d’une identité (EES en </a:t>
            </a:r>
            <a:r>
              <a:rPr lang="fr-FR" dirty="0" err="1"/>
              <a:t>co-diplômation</a:t>
            </a:r>
            <a:r>
              <a:rPr lang="fr-FR" dirty="0"/>
              <a:t>)</a:t>
            </a:r>
          </a:p>
          <a:p>
            <a:pPr marL="171450" indent="-171450">
              <a:buFont typeface="Arial" panose="020B0604020202020204" pitchFamily="34" charset="0"/>
              <a:buChar char="•"/>
            </a:pPr>
            <a:r>
              <a:rPr lang="fr-FR" dirty="0"/>
              <a:t>Les documents à rendre à l’inscription : extrait casier judiciaire, visite médicale de base – le reste en fct de ce que les lieux de stage demandent</a:t>
            </a:r>
          </a:p>
          <a:p>
            <a:pPr marL="171450" indent="-171450">
              <a:buFont typeface="Arial" panose="020B0604020202020204" pitchFamily="34" charset="0"/>
              <a:buChar char="•"/>
            </a:pPr>
            <a:r>
              <a:rPr lang="fr-FR" dirty="0"/>
              <a:t>Et ce qui nous occupe plus particulièrement pour le moment : les passerelles qui seront accessibles au futur diplômé(e)s</a:t>
            </a:r>
          </a:p>
          <a:p>
            <a:pPr marL="171450" indent="-171450">
              <a:buFont typeface="Arial" panose="020B0604020202020204" pitchFamily="34" charset="0"/>
              <a:buChar char="•"/>
            </a:pPr>
            <a:endParaRPr lang="fr-FR" dirty="0"/>
          </a:p>
          <a:p>
            <a:pPr marL="0" indent="0">
              <a:buFont typeface="Arial" panose="020B0604020202020204" pitchFamily="34" charset="0"/>
              <a:buNone/>
            </a:pPr>
            <a:r>
              <a:rPr lang="fr-FR" dirty="0"/>
              <a:t>Le partage et la convergence qui sont centrales dans les travaux du GT dans la mesure où si dans certains consortiums ont retrouvent des établissements qui s’engagent depuis longtemps pour une formation de niveau supérieur pour le secteur de la petite enfance, ce n’est pas le cas de tous et qu’ils importent que les premiers puissent « accompagner » les seconds. C’est en tout cas comme cela que Martine </a:t>
            </a:r>
            <a:r>
              <a:rPr lang="fr-FR" dirty="0" err="1"/>
              <a:t>Févry</a:t>
            </a:r>
            <a:r>
              <a:rPr lang="fr-FR" dirty="0"/>
              <a:t> et moi-même voyons le rôle du GT.</a:t>
            </a:r>
          </a:p>
          <a:p>
            <a:pPr marL="0" indent="0">
              <a:buFont typeface="Arial" panose="020B0604020202020204" pitchFamily="34" charset="0"/>
              <a:buNone/>
            </a:pPr>
            <a:endParaRPr lang="fr-FR" dirty="0"/>
          </a:p>
          <a:p>
            <a:pPr marL="0" indent="0">
              <a:buFont typeface="Arial" panose="020B0604020202020204" pitchFamily="34" charset="0"/>
              <a:buNone/>
            </a:pPr>
            <a:r>
              <a:rPr lang="fr-FR" dirty="0"/>
              <a:t>Points par rapport auxquels l’ONE a été invitée :</a:t>
            </a:r>
          </a:p>
          <a:p>
            <a:pPr marL="171450" indent="-171450">
              <a:buFont typeface="Arial" panose="020B0604020202020204" pitchFamily="34" charset="0"/>
              <a:buChar char="•"/>
            </a:pPr>
            <a:r>
              <a:rPr lang="fr-FR" dirty="0"/>
              <a:t>Convention de collaboration de stage </a:t>
            </a:r>
          </a:p>
          <a:p>
            <a:pPr marL="171450" indent="-171450">
              <a:buFont typeface="Arial" panose="020B0604020202020204" pitchFamily="34" charset="0"/>
              <a:buChar char="•"/>
            </a:pPr>
            <a:r>
              <a:rPr lang="fr-FR" dirty="0"/>
              <a:t>Convention de stage PEPS</a:t>
            </a:r>
          </a:p>
          <a:p>
            <a:pPr marL="171450" indent="-171450">
              <a:buFont typeface="Arial" panose="020B0604020202020204" pitchFamily="34" charset="0"/>
              <a:buChar char="•"/>
            </a:pPr>
            <a:endParaRPr lang="fr-FR" dirty="0"/>
          </a:p>
          <a:p>
            <a:pPr marL="171450" indent="-171450">
              <a:buFont typeface="Arial" panose="020B0604020202020204" pitchFamily="34" charset="0"/>
              <a:buChar char="•"/>
            </a:pPr>
            <a:endParaRPr lang="fr-FR" dirty="0"/>
          </a:p>
        </p:txBody>
      </p:sp>
      <p:sp>
        <p:nvSpPr>
          <p:cNvPr id="4" name="Espace réservé du numéro de diapositive 3"/>
          <p:cNvSpPr>
            <a:spLocks noGrp="1"/>
          </p:cNvSpPr>
          <p:nvPr>
            <p:ph type="sldNum" sz="quarter" idx="5"/>
          </p:nvPr>
        </p:nvSpPr>
        <p:spPr/>
        <p:txBody>
          <a:bodyPr/>
          <a:lstStyle/>
          <a:p>
            <a:fld id="{B3CE4FE0-4571-A947-AD3B-9EF047804799}" type="slidenum">
              <a:rPr lang="fr-FR" smtClean="0"/>
              <a:t>14</a:t>
            </a:fld>
            <a:endParaRPr lang="fr-FR"/>
          </a:p>
        </p:txBody>
      </p:sp>
    </p:spTree>
    <p:extLst>
      <p:ext uri="{BB962C8B-B14F-4D97-AF65-F5344CB8AC3E}">
        <p14:creationId xmlns:p14="http://schemas.microsoft.com/office/powerpoint/2010/main" val="2253547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B3CE4FE0-4571-A947-AD3B-9EF047804799}" type="slidenum">
              <a:rPr lang="fr-FR" smtClean="0"/>
              <a:t>15</a:t>
            </a:fld>
            <a:endParaRPr lang="fr-FR"/>
          </a:p>
        </p:txBody>
      </p:sp>
    </p:spTree>
    <p:extLst>
      <p:ext uri="{BB962C8B-B14F-4D97-AF65-F5344CB8AC3E}">
        <p14:creationId xmlns:p14="http://schemas.microsoft.com/office/powerpoint/2010/main" val="6204276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Cf retour d’une formée cohorte 2 « être exigeant avec nous c’est une vraie forme de reconnaissance, cela montre que l’on a conscience que c’est un métier complexe, si tout le monde peut obtenir ce diplôme, cela revient à dire que la fonction peut être exercée par tout le monde..</a:t>
            </a:r>
            <a:endParaRPr lang="fr-BE" dirty="0"/>
          </a:p>
        </p:txBody>
      </p:sp>
      <p:sp>
        <p:nvSpPr>
          <p:cNvPr id="4" name="Espace réservé du numéro de diapositive 3"/>
          <p:cNvSpPr>
            <a:spLocks noGrp="1"/>
          </p:cNvSpPr>
          <p:nvPr>
            <p:ph type="sldNum" sz="quarter" idx="5"/>
          </p:nvPr>
        </p:nvSpPr>
        <p:spPr/>
        <p:txBody>
          <a:bodyPr/>
          <a:lstStyle/>
          <a:p>
            <a:fld id="{B3CE4FE0-4571-A947-AD3B-9EF047804799}" type="slidenum">
              <a:rPr lang="fr-FR" smtClean="0"/>
              <a:t>20</a:t>
            </a:fld>
            <a:endParaRPr lang="fr-FR"/>
          </a:p>
        </p:txBody>
      </p:sp>
    </p:spTree>
    <p:extLst>
      <p:ext uri="{BB962C8B-B14F-4D97-AF65-F5344CB8AC3E}">
        <p14:creationId xmlns:p14="http://schemas.microsoft.com/office/powerpoint/2010/main" val="10631353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Cohorte 1 : essentiellement des directions déjà en fonction </a:t>
            </a:r>
          </a:p>
          <a:p>
            <a:r>
              <a:rPr lang="fr-FR" dirty="0"/>
              <a:t>Cohorte 2 : des directions en fonction/ des jeunes directions et deux candidats….</a:t>
            </a:r>
          </a:p>
          <a:p>
            <a:r>
              <a:rPr lang="fr-FR" dirty="0"/>
              <a:t>Cohorte 3 : idem</a:t>
            </a:r>
            <a:endParaRPr lang="fr-BE" dirty="0"/>
          </a:p>
        </p:txBody>
      </p:sp>
      <p:sp>
        <p:nvSpPr>
          <p:cNvPr id="4" name="Espace réservé du numéro de diapositive 3"/>
          <p:cNvSpPr>
            <a:spLocks noGrp="1"/>
          </p:cNvSpPr>
          <p:nvPr>
            <p:ph type="sldNum" sz="quarter" idx="5"/>
          </p:nvPr>
        </p:nvSpPr>
        <p:spPr/>
        <p:txBody>
          <a:bodyPr/>
          <a:lstStyle/>
          <a:p>
            <a:fld id="{B3CE4FE0-4571-A947-AD3B-9EF047804799}" type="slidenum">
              <a:rPr lang="fr-FR" smtClean="0"/>
              <a:t>22</a:t>
            </a:fld>
            <a:endParaRPr lang="fr-FR"/>
          </a:p>
        </p:txBody>
      </p:sp>
    </p:spTree>
    <p:extLst>
      <p:ext uri="{BB962C8B-B14F-4D97-AF65-F5344CB8AC3E}">
        <p14:creationId xmlns:p14="http://schemas.microsoft.com/office/powerpoint/2010/main" val="28577543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B3CE4FE0-4571-A947-AD3B-9EF047804799}" type="slidenum">
              <a:rPr lang="fr-FR" smtClean="0"/>
              <a:t>23</a:t>
            </a:fld>
            <a:endParaRPr lang="fr-FR"/>
          </a:p>
        </p:txBody>
      </p:sp>
    </p:spTree>
    <p:extLst>
      <p:ext uri="{BB962C8B-B14F-4D97-AF65-F5344CB8AC3E}">
        <p14:creationId xmlns:p14="http://schemas.microsoft.com/office/powerpoint/2010/main" val="3165121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+ 1 module complémentaire pour les directions non porteuses d’un certificat</a:t>
            </a:r>
            <a:br>
              <a:rPr lang="fr-FR" dirty="0"/>
            </a:br>
            <a:br>
              <a:rPr lang="fr-FR" dirty="0"/>
            </a:br>
            <a:r>
              <a:rPr lang="fr-FR" dirty="0"/>
              <a:t>C’est dans cette ordre là que le consortium Namur-Luxembourg a décidé de présenter les modules…et deux compétences essentielles</a:t>
            </a:r>
          </a:p>
          <a:p>
            <a:endParaRPr lang="fr-FR" dirty="0"/>
          </a:p>
          <a:p>
            <a:endParaRPr lang="fr-BE" dirty="0"/>
          </a:p>
        </p:txBody>
      </p:sp>
      <p:sp>
        <p:nvSpPr>
          <p:cNvPr id="4" name="Espace réservé du numéro de diapositive 3"/>
          <p:cNvSpPr>
            <a:spLocks noGrp="1"/>
          </p:cNvSpPr>
          <p:nvPr>
            <p:ph type="sldNum" sz="quarter" idx="5"/>
          </p:nvPr>
        </p:nvSpPr>
        <p:spPr/>
        <p:txBody>
          <a:bodyPr/>
          <a:lstStyle/>
          <a:p>
            <a:fld id="{B3CE4FE0-4571-A947-AD3B-9EF047804799}" type="slidenum">
              <a:rPr lang="fr-FR" smtClean="0"/>
              <a:t>24</a:t>
            </a:fld>
            <a:endParaRPr lang="fr-FR"/>
          </a:p>
        </p:txBody>
      </p:sp>
    </p:spTree>
    <p:extLst>
      <p:ext uri="{BB962C8B-B14F-4D97-AF65-F5344CB8AC3E}">
        <p14:creationId xmlns:p14="http://schemas.microsoft.com/office/powerpoint/2010/main" val="30167087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Rappel des 3 fonctions : économiques, sociales et éducatives (quid des deux dernières parfois)</a:t>
            </a:r>
          </a:p>
          <a:p>
            <a:r>
              <a:rPr lang="fr-FR" dirty="0"/>
              <a:t>Quid du projet d’accueil? Reflet des pratiques, reflet des envies, des défis ou simple vitrine ?</a:t>
            </a:r>
          </a:p>
          <a:p>
            <a:endParaRPr lang="fr-FR" dirty="0"/>
          </a:p>
          <a:p>
            <a:endParaRPr lang="fr-FR" dirty="0"/>
          </a:p>
        </p:txBody>
      </p:sp>
      <p:sp>
        <p:nvSpPr>
          <p:cNvPr id="4" name="Espace réservé du numéro de diapositive 3"/>
          <p:cNvSpPr>
            <a:spLocks noGrp="1"/>
          </p:cNvSpPr>
          <p:nvPr>
            <p:ph type="sldNum" sz="quarter" idx="5"/>
          </p:nvPr>
        </p:nvSpPr>
        <p:spPr/>
        <p:txBody>
          <a:bodyPr/>
          <a:lstStyle/>
          <a:p>
            <a:fld id="{B3CE4FE0-4571-A947-AD3B-9EF047804799}" type="slidenum">
              <a:rPr lang="fr-FR" smtClean="0"/>
              <a:t>25</a:t>
            </a:fld>
            <a:endParaRPr lang="fr-FR"/>
          </a:p>
        </p:txBody>
      </p:sp>
    </p:spTree>
    <p:extLst>
      <p:ext uri="{BB962C8B-B14F-4D97-AF65-F5344CB8AC3E}">
        <p14:creationId xmlns:p14="http://schemas.microsoft.com/office/powerpoint/2010/main" val="21906535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B3CE4FE0-4571-A947-AD3B-9EF047804799}" type="slidenum">
              <a:rPr lang="fr-FR" smtClean="0"/>
              <a:t>29</a:t>
            </a:fld>
            <a:endParaRPr lang="fr-FR"/>
          </a:p>
        </p:txBody>
      </p:sp>
    </p:spTree>
    <p:extLst>
      <p:ext uri="{BB962C8B-B14F-4D97-AF65-F5344CB8AC3E}">
        <p14:creationId xmlns:p14="http://schemas.microsoft.com/office/powerpoint/2010/main" val="1607784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J’interviens aujourd’hui davantage en tant que Co-Présidente du GT mis en place à l’ARES, la coupole de tout l’ES en FWB, qu’en tant que DP de la HERS</a:t>
            </a:r>
          </a:p>
        </p:txBody>
      </p:sp>
      <p:sp>
        <p:nvSpPr>
          <p:cNvPr id="4" name="Espace réservé du numéro de diapositive 3"/>
          <p:cNvSpPr>
            <a:spLocks noGrp="1"/>
          </p:cNvSpPr>
          <p:nvPr>
            <p:ph type="sldNum" sz="quarter" idx="5"/>
          </p:nvPr>
        </p:nvSpPr>
        <p:spPr/>
        <p:txBody>
          <a:bodyPr/>
          <a:lstStyle/>
          <a:p>
            <a:fld id="{B3CE4FE0-4571-A947-AD3B-9EF047804799}" type="slidenum">
              <a:rPr lang="fr-FR" smtClean="0"/>
              <a:t>2</a:t>
            </a:fld>
            <a:endParaRPr lang="fr-FR"/>
          </a:p>
        </p:txBody>
      </p:sp>
    </p:spTree>
    <p:extLst>
      <p:ext uri="{BB962C8B-B14F-4D97-AF65-F5344CB8AC3E}">
        <p14:creationId xmlns:p14="http://schemas.microsoft.com/office/powerpoint/2010/main" val="22823413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A l’initiative de l’ONE mais aussi de l’</a:t>
            </a:r>
            <a:r>
              <a:rPr lang="fr-FR" dirty="0" err="1"/>
              <a:t>ULiège</a:t>
            </a:r>
            <a:r>
              <a:rPr lang="fr-FR" dirty="0"/>
              <a:t> qui a orienté à travers différents rapports bien connus l’évolution des formations dans le secteur </a:t>
            </a:r>
          </a:p>
          <a:p>
            <a:endParaRPr lang="fr-FR" dirty="0"/>
          </a:p>
          <a:p>
            <a:r>
              <a:rPr lang="fr-FR" dirty="0"/>
              <a:t>GT stratégique : 1 représentant par établissement intéressé pour les HE + des représentants de la Promotion sociale</a:t>
            </a:r>
          </a:p>
        </p:txBody>
      </p:sp>
      <p:sp>
        <p:nvSpPr>
          <p:cNvPr id="4" name="Espace réservé du numéro de diapositive 3"/>
          <p:cNvSpPr>
            <a:spLocks noGrp="1"/>
          </p:cNvSpPr>
          <p:nvPr>
            <p:ph type="sldNum" sz="quarter" idx="5"/>
          </p:nvPr>
        </p:nvSpPr>
        <p:spPr/>
        <p:txBody>
          <a:bodyPr/>
          <a:lstStyle/>
          <a:p>
            <a:fld id="{B3CE4FE0-4571-A947-AD3B-9EF047804799}" type="slidenum">
              <a:rPr lang="fr-FR" smtClean="0"/>
              <a:t>3</a:t>
            </a:fld>
            <a:endParaRPr lang="fr-FR"/>
          </a:p>
        </p:txBody>
      </p:sp>
    </p:spTree>
    <p:extLst>
      <p:ext uri="{BB962C8B-B14F-4D97-AF65-F5344CB8AC3E}">
        <p14:creationId xmlns:p14="http://schemas.microsoft.com/office/powerpoint/2010/main" val="1732940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a:p>
            <a:r>
              <a:rPr lang="fr-FR" dirty="0"/>
              <a:t>Ensemble des acteurs = chercheurs (francophones et néerlandophones : ce qui se justifiait puisque la Flandre avait mis en place une formation de niveau supérieur dédiée 10 ans plus tôt), employeurs (UNESSA, FILE, UVCW), Ministères (enfance, emploi, enseignement obligatoire), ONE bien entendu mais aussi le Délégué aux droits de l’enfant, la ligue des familles, les </a:t>
            </a:r>
            <a:r>
              <a:rPr lang="fr-FR" dirty="0" err="1"/>
              <a:t>organisitions</a:t>
            </a:r>
            <a:r>
              <a:rPr lang="fr-FR" dirty="0"/>
              <a:t> syndicales du secteur ...</a:t>
            </a:r>
          </a:p>
          <a:p>
            <a:endParaRPr lang="fr-FR" dirty="0"/>
          </a:p>
          <a:p>
            <a:endParaRPr lang="fr-FR" dirty="0"/>
          </a:p>
          <a:p>
            <a:r>
              <a:rPr lang="fr-FR" dirty="0"/>
              <a:t>Mise en place d’un GT technique pour établir les référentiels </a:t>
            </a:r>
            <a:r>
              <a:rPr lang="fr-FR" b="1" dirty="0"/>
              <a:t>(métier et compétences) </a:t>
            </a:r>
            <a:r>
              <a:rPr lang="fr-FR" dirty="0"/>
              <a:t>et la grille </a:t>
            </a:r>
            <a:r>
              <a:rPr lang="fr-FR" b="1" dirty="0"/>
              <a:t>de contenus minimaux </a:t>
            </a:r>
            <a:r>
              <a:rPr lang="fr-FR" dirty="0"/>
              <a:t>associée à chaque hypothèse et </a:t>
            </a:r>
            <a:r>
              <a:rPr lang="fr-FR" b="1" dirty="0"/>
              <a:t>retour en GT stratégique pour décision finale</a:t>
            </a:r>
          </a:p>
        </p:txBody>
      </p:sp>
      <p:sp>
        <p:nvSpPr>
          <p:cNvPr id="4" name="Espace réservé du numéro de diapositive 3"/>
          <p:cNvSpPr>
            <a:spLocks noGrp="1"/>
          </p:cNvSpPr>
          <p:nvPr>
            <p:ph type="sldNum" sz="quarter" idx="5"/>
          </p:nvPr>
        </p:nvSpPr>
        <p:spPr/>
        <p:txBody>
          <a:bodyPr/>
          <a:lstStyle/>
          <a:p>
            <a:fld id="{B3CE4FE0-4571-A947-AD3B-9EF047804799}" type="slidenum">
              <a:rPr lang="fr-FR" smtClean="0"/>
              <a:t>4</a:t>
            </a:fld>
            <a:endParaRPr lang="fr-FR"/>
          </a:p>
        </p:txBody>
      </p:sp>
    </p:spTree>
    <p:extLst>
      <p:ext uri="{BB962C8B-B14F-4D97-AF65-F5344CB8AC3E}">
        <p14:creationId xmlns:p14="http://schemas.microsoft.com/office/powerpoint/2010/main" val="7516978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Balises de l’époque </a:t>
            </a:r>
          </a:p>
        </p:txBody>
      </p:sp>
      <p:sp>
        <p:nvSpPr>
          <p:cNvPr id="4" name="Espace réservé du numéro de diapositive 3"/>
          <p:cNvSpPr>
            <a:spLocks noGrp="1"/>
          </p:cNvSpPr>
          <p:nvPr>
            <p:ph type="sldNum" sz="quarter" idx="5"/>
          </p:nvPr>
        </p:nvSpPr>
        <p:spPr/>
        <p:txBody>
          <a:bodyPr/>
          <a:lstStyle/>
          <a:p>
            <a:fld id="{B3CE4FE0-4571-A947-AD3B-9EF047804799}" type="slidenum">
              <a:rPr lang="fr-FR" smtClean="0"/>
              <a:t>5</a:t>
            </a:fld>
            <a:endParaRPr lang="fr-FR"/>
          </a:p>
        </p:txBody>
      </p:sp>
    </p:spTree>
    <p:extLst>
      <p:ext uri="{BB962C8B-B14F-4D97-AF65-F5344CB8AC3E}">
        <p14:creationId xmlns:p14="http://schemas.microsoft.com/office/powerpoint/2010/main" val="25301044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Travaux du GT qui ont été ramené au GT stratégique qui a pris la décision de s’orienter vers un Bachelier dédié (même si certains continuait à défendre l’idée d’une orientation du Bac spécialisé)</a:t>
            </a:r>
          </a:p>
        </p:txBody>
      </p:sp>
      <p:sp>
        <p:nvSpPr>
          <p:cNvPr id="4" name="Espace réservé du numéro de diapositive 3"/>
          <p:cNvSpPr>
            <a:spLocks noGrp="1"/>
          </p:cNvSpPr>
          <p:nvPr>
            <p:ph type="sldNum" sz="quarter" idx="5"/>
          </p:nvPr>
        </p:nvSpPr>
        <p:spPr/>
        <p:txBody>
          <a:bodyPr/>
          <a:lstStyle/>
          <a:p>
            <a:fld id="{B3CE4FE0-4571-A947-AD3B-9EF047804799}" type="slidenum">
              <a:rPr lang="fr-FR" smtClean="0"/>
              <a:t>7</a:t>
            </a:fld>
            <a:endParaRPr lang="fr-FR"/>
          </a:p>
        </p:txBody>
      </p:sp>
    </p:spTree>
    <p:extLst>
      <p:ext uri="{BB962C8B-B14F-4D97-AF65-F5344CB8AC3E}">
        <p14:creationId xmlns:p14="http://schemas.microsoft.com/office/powerpoint/2010/main" val="15557257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3CE4FE0-4571-A947-AD3B-9EF047804799}" type="slidenum">
              <a:rPr lang="fr-FR" smtClean="0"/>
              <a:t>8</a:t>
            </a:fld>
            <a:endParaRPr lang="fr-FR"/>
          </a:p>
        </p:txBody>
      </p:sp>
    </p:spTree>
    <p:extLst>
      <p:ext uri="{BB962C8B-B14F-4D97-AF65-F5344CB8AC3E}">
        <p14:creationId xmlns:p14="http://schemas.microsoft.com/office/powerpoint/2010/main" val="18077679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1 crédit = 10h</a:t>
            </a:r>
          </a:p>
        </p:txBody>
      </p:sp>
      <p:sp>
        <p:nvSpPr>
          <p:cNvPr id="4" name="Espace réservé du numéro de diapositive 3"/>
          <p:cNvSpPr>
            <a:spLocks noGrp="1"/>
          </p:cNvSpPr>
          <p:nvPr>
            <p:ph type="sldNum" sz="quarter" idx="5"/>
          </p:nvPr>
        </p:nvSpPr>
        <p:spPr/>
        <p:txBody>
          <a:bodyPr/>
          <a:lstStyle/>
          <a:p>
            <a:fld id="{B3CE4FE0-4571-A947-AD3B-9EF047804799}" type="slidenum">
              <a:rPr lang="fr-FR" smtClean="0"/>
              <a:t>10</a:t>
            </a:fld>
            <a:endParaRPr lang="fr-FR"/>
          </a:p>
        </p:txBody>
      </p:sp>
    </p:spTree>
    <p:extLst>
      <p:ext uri="{BB962C8B-B14F-4D97-AF65-F5344CB8AC3E}">
        <p14:creationId xmlns:p14="http://schemas.microsoft.com/office/powerpoint/2010/main" val="21016175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B3CE4FE0-4571-A947-AD3B-9EF047804799}" type="slidenum">
              <a:rPr lang="fr-FR" smtClean="0"/>
              <a:t>11</a:t>
            </a:fld>
            <a:endParaRPr lang="fr-FR"/>
          </a:p>
        </p:txBody>
      </p:sp>
    </p:spTree>
    <p:extLst>
      <p:ext uri="{BB962C8B-B14F-4D97-AF65-F5344CB8AC3E}">
        <p14:creationId xmlns:p14="http://schemas.microsoft.com/office/powerpoint/2010/main" val="200793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DC778376-6125-495D-8DF0-7C9AEAB20A82}" type="datetimeFigureOut">
              <a:rPr lang="fr-BE" smtClean="0"/>
              <a:t>12/12/24</a:t>
            </a:fld>
            <a:endParaRPr lang="fr-BE"/>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fr-BE"/>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37B7E7A9-061C-44E6-8B9B-5317B139AA38}" type="slidenum">
              <a:rPr lang="fr-BE" smtClean="0"/>
              <a:t>‹N°›</a:t>
            </a:fld>
            <a:endParaRPr lang="fr-BE"/>
          </a:p>
        </p:txBody>
      </p:sp>
    </p:spTree>
    <p:extLst>
      <p:ext uri="{BB962C8B-B14F-4D97-AF65-F5344CB8AC3E}">
        <p14:creationId xmlns:p14="http://schemas.microsoft.com/office/powerpoint/2010/main" val="2416609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C778376-6125-495D-8DF0-7C9AEAB20A82}" type="datetimeFigureOut">
              <a:rPr lang="fr-BE" smtClean="0"/>
              <a:t>12/12/24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37B7E7A9-061C-44E6-8B9B-5317B139AA38}" type="slidenum">
              <a:rPr lang="fr-BE" smtClean="0"/>
              <a:t>‹N°›</a:t>
            </a:fld>
            <a:endParaRPr lang="fr-BE"/>
          </a:p>
        </p:txBody>
      </p:sp>
    </p:spTree>
    <p:extLst>
      <p:ext uri="{BB962C8B-B14F-4D97-AF65-F5344CB8AC3E}">
        <p14:creationId xmlns:p14="http://schemas.microsoft.com/office/powerpoint/2010/main" val="3971878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DC778376-6125-495D-8DF0-7C9AEAB20A82}" type="datetimeFigureOut">
              <a:rPr lang="fr-BE" smtClean="0"/>
              <a:t>12/12/24</a:t>
            </a:fld>
            <a:endParaRPr lang="fr-BE"/>
          </a:p>
        </p:txBody>
      </p:sp>
      <p:sp>
        <p:nvSpPr>
          <p:cNvPr id="5" name="Footer Placeholder 4"/>
          <p:cNvSpPr>
            <a:spLocks noGrp="1"/>
          </p:cNvSpPr>
          <p:nvPr>
            <p:ph type="ftr" sz="quarter" idx="11"/>
          </p:nvPr>
        </p:nvSpPr>
        <p:spPr>
          <a:xfrm>
            <a:off x="774923" y="5951811"/>
            <a:ext cx="7896279" cy="365125"/>
          </a:xfrm>
        </p:spPr>
        <p:txBody>
          <a:bodyPr/>
          <a:lstStyle/>
          <a:p>
            <a:endParaRPr lang="fr-BE"/>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37B7E7A9-061C-44E6-8B9B-5317B139AA38}" type="slidenum">
              <a:rPr lang="fr-BE" smtClean="0"/>
              <a:t>‹N°›</a:t>
            </a:fld>
            <a:endParaRPr lang="fr-BE"/>
          </a:p>
        </p:txBody>
      </p:sp>
    </p:spTree>
    <p:extLst>
      <p:ext uri="{BB962C8B-B14F-4D97-AF65-F5344CB8AC3E}">
        <p14:creationId xmlns:p14="http://schemas.microsoft.com/office/powerpoint/2010/main" val="1811083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fr-FR"/>
              <a:t>Modifiez le style du titre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DC778376-6125-495D-8DF0-7C9AEAB20A82}" type="datetimeFigureOut">
              <a:rPr lang="fr-BE" smtClean="0"/>
              <a:t>12/12/24</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a:xfrm>
            <a:off x="10558300" y="5956137"/>
            <a:ext cx="1052508" cy="365125"/>
          </a:xfrm>
        </p:spPr>
        <p:txBody>
          <a:bodyPr/>
          <a:lstStyle/>
          <a:p>
            <a:fld id="{37B7E7A9-061C-44E6-8B9B-5317B139AA38}" type="slidenum">
              <a:rPr lang="fr-BE" smtClean="0"/>
              <a:t>‹N°›</a:t>
            </a:fld>
            <a:endParaRPr lang="fr-BE"/>
          </a:p>
        </p:txBody>
      </p:sp>
    </p:spTree>
    <p:extLst>
      <p:ext uri="{BB962C8B-B14F-4D97-AF65-F5344CB8AC3E}">
        <p14:creationId xmlns:p14="http://schemas.microsoft.com/office/powerpoint/2010/main" val="44824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fr-FR"/>
              <a:t>Modifiez le style du titre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DC778376-6125-495D-8DF0-7C9AEAB20A82}" type="datetimeFigureOut">
              <a:rPr lang="fr-BE" smtClean="0"/>
              <a:t>12/12/24</a:t>
            </a:fld>
            <a:endParaRPr lang="fr-BE"/>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fr-BE"/>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37B7E7A9-061C-44E6-8B9B-5317B139AA38}" type="slidenum">
              <a:rPr lang="fr-BE" smtClean="0"/>
              <a:t>‹N°›</a:t>
            </a:fld>
            <a:endParaRPr lang="fr-BE"/>
          </a:p>
        </p:txBody>
      </p:sp>
    </p:spTree>
    <p:extLst>
      <p:ext uri="{BB962C8B-B14F-4D97-AF65-F5344CB8AC3E}">
        <p14:creationId xmlns:p14="http://schemas.microsoft.com/office/powerpoint/2010/main" val="956624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fr-FR"/>
              <a:t>Modifiez le style du titre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DC778376-6125-495D-8DF0-7C9AEAB20A82}" type="datetimeFigureOut">
              <a:rPr lang="fr-BE" smtClean="0"/>
              <a:t>12/12/24</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37B7E7A9-061C-44E6-8B9B-5317B139AA38}" type="slidenum">
              <a:rPr lang="fr-BE" smtClean="0"/>
              <a:t>‹N°›</a:t>
            </a:fld>
            <a:endParaRPr lang="fr-BE"/>
          </a:p>
        </p:txBody>
      </p:sp>
    </p:spTree>
    <p:extLst>
      <p:ext uri="{BB962C8B-B14F-4D97-AF65-F5344CB8AC3E}">
        <p14:creationId xmlns:p14="http://schemas.microsoft.com/office/powerpoint/2010/main" val="2289989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fr-FR"/>
              <a:t>Modifiez le style du titre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DC778376-6125-495D-8DF0-7C9AEAB20A82}" type="datetimeFigureOut">
              <a:rPr lang="fr-BE" smtClean="0"/>
              <a:t>12/12/24</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37B7E7A9-061C-44E6-8B9B-5317B139AA38}" type="slidenum">
              <a:rPr lang="fr-BE" smtClean="0"/>
              <a:t>‹N°›</a:t>
            </a:fld>
            <a:endParaRPr lang="fr-BE"/>
          </a:p>
        </p:txBody>
      </p:sp>
    </p:spTree>
    <p:extLst>
      <p:ext uri="{BB962C8B-B14F-4D97-AF65-F5344CB8AC3E}">
        <p14:creationId xmlns:p14="http://schemas.microsoft.com/office/powerpoint/2010/main" val="1691743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C778376-6125-495D-8DF0-7C9AEAB20A82}" type="datetimeFigureOut">
              <a:rPr lang="fr-BE" smtClean="0"/>
              <a:t>12/12/24</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37B7E7A9-061C-44E6-8B9B-5317B139AA38}" type="slidenum">
              <a:rPr lang="fr-BE" smtClean="0"/>
              <a:t>‹N°›</a:t>
            </a:fld>
            <a:endParaRPr lang="fr-BE"/>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fr-FR"/>
              <a:t>Modifiez le style du titre</a:t>
            </a:r>
            <a:endParaRPr lang="en-US" dirty="0"/>
          </a:p>
        </p:txBody>
      </p:sp>
    </p:spTree>
    <p:extLst>
      <p:ext uri="{BB962C8B-B14F-4D97-AF65-F5344CB8AC3E}">
        <p14:creationId xmlns:p14="http://schemas.microsoft.com/office/powerpoint/2010/main" val="27793688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778376-6125-495D-8DF0-7C9AEAB20A82}" type="datetimeFigureOut">
              <a:rPr lang="fr-BE" smtClean="0"/>
              <a:t>12/12/24</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37B7E7A9-061C-44E6-8B9B-5317B139AA38}" type="slidenum">
              <a:rPr lang="fr-BE" smtClean="0"/>
              <a:t>‹N°›</a:t>
            </a:fld>
            <a:endParaRPr lang="fr-BE"/>
          </a:p>
        </p:txBody>
      </p:sp>
    </p:spTree>
    <p:extLst>
      <p:ext uri="{BB962C8B-B14F-4D97-AF65-F5344CB8AC3E}">
        <p14:creationId xmlns:p14="http://schemas.microsoft.com/office/powerpoint/2010/main" val="42536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fr-FR"/>
              <a:t>Modifiez le style du titre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DC778376-6125-495D-8DF0-7C9AEAB20A82}" type="datetimeFigureOut">
              <a:rPr lang="fr-BE" smtClean="0"/>
              <a:t>12/12/24</a:t>
            </a:fld>
            <a:endParaRPr lang="fr-BE"/>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fr-BE"/>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37B7E7A9-061C-44E6-8B9B-5317B139AA38}" type="slidenum">
              <a:rPr lang="fr-BE" smtClean="0"/>
              <a:t>‹N°›</a:t>
            </a:fld>
            <a:endParaRPr lang="fr-BE"/>
          </a:p>
        </p:txBody>
      </p:sp>
    </p:spTree>
    <p:extLst>
      <p:ext uri="{BB962C8B-B14F-4D97-AF65-F5344CB8AC3E}">
        <p14:creationId xmlns:p14="http://schemas.microsoft.com/office/powerpoint/2010/main" val="2680082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DC778376-6125-495D-8DF0-7C9AEAB20A82}" type="datetimeFigureOut">
              <a:rPr lang="fr-BE" smtClean="0"/>
              <a:t>12/12/24</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37B7E7A9-061C-44E6-8B9B-5317B139AA38}" type="slidenum">
              <a:rPr lang="fr-BE" smtClean="0"/>
              <a:t>‹N°›</a:t>
            </a:fld>
            <a:endParaRPr lang="fr-BE"/>
          </a:p>
        </p:txBody>
      </p:sp>
    </p:spTree>
    <p:extLst>
      <p:ext uri="{BB962C8B-B14F-4D97-AF65-F5344CB8AC3E}">
        <p14:creationId xmlns:p14="http://schemas.microsoft.com/office/powerpoint/2010/main" val="362311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DC778376-6125-495D-8DF0-7C9AEAB20A82}" type="datetimeFigureOut">
              <a:rPr lang="fr-BE" smtClean="0"/>
              <a:t>12/12/24</a:t>
            </a:fld>
            <a:endParaRPr lang="fr-BE"/>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fr-BE"/>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37B7E7A9-061C-44E6-8B9B-5317B139AA38}" type="slidenum">
              <a:rPr lang="fr-BE" smtClean="0"/>
              <a:t>‹N°›</a:t>
            </a:fld>
            <a:endParaRPr lang="fr-BE"/>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333033553"/>
      </p:ext>
    </p:extLst>
  </p:cSld>
  <p:clrMap bg1="lt1" tx1="dk1" bg2="lt2" tx2="dk2" accent1="accent1" accent2="accent2" accent3="accent3" accent4="accent4" accent5="accent5" accent6="accent6" hlink="hlink" folHlink="folHlink"/>
  <p:sldLayoutIdLst>
    <p:sldLayoutId id="2147484099" r:id="rId1"/>
    <p:sldLayoutId id="2147484100" r:id="rId2"/>
    <p:sldLayoutId id="2147484101" r:id="rId3"/>
    <p:sldLayoutId id="2147484102" r:id="rId4"/>
    <p:sldLayoutId id="2147484103" r:id="rId5"/>
    <p:sldLayoutId id="2147484104" r:id="rId6"/>
    <p:sldLayoutId id="2147484105" r:id="rId7"/>
    <p:sldLayoutId id="2147484106" r:id="rId8"/>
    <p:sldLayoutId id="2147484107" r:id="rId9"/>
    <p:sldLayoutId id="2147484108" r:id="rId10"/>
    <p:sldLayoutId id="214748410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narHorz">
          <a:fgClr>
            <a:schemeClr val="accent1"/>
          </a:fgClr>
          <a:bgClr>
            <a:schemeClr val="bg1"/>
          </a:bgClr>
        </a:patt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a:xfrm>
            <a:off x="237084" y="3225852"/>
            <a:ext cx="11323244" cy="2228461"/>
          </a:xfrm>
        </p:spPr>
        <p:txBody>
          <a:bodyPr anchor="ctr">
            <a:normAutofit/>
          </a:bodyPr>
          <a:lstStyle/>
          <a:p>
            <a:pPr algn="r"/>
            <a:r>
              <a:rPr lang="fr-FR" b="1" i="1" cap="none" dirty="0">
                <a:solidFill>
                  <a:schemeClr val="bg1">
                    <a:lumMod val="95000"/>
                  </a:schemeClr>
                </a:solidFill>
                <a:latin typeface="Calibri" panose="020F0502020204030204" pitchFamily="34" charset="0"/>
                <a:cs typeface="Calibri" panose="020F0502020204030204" pitchFamily="34" charset="0"/>
              </a:rPr>
              <a:t>Nouvelles formations </a:t>
            </a:r>
            <a:r>
              <a:rPr lang="fr-FR" sz="3200" b="1" i="1" cap="none" dirty="0">
                <a:solidFill>
                  <a:schemeClr val="bg1">
                    <a:lumMod val="95000"/>
                  </a:schemeClr>
                </a:solidFill>
                <a:latin typeface="Calibri" panose="020F0502020204030204" pitchFamily="34" charset="0"/>
                <a:cs typeface="Calibri" panose="020F0502020204030204" pitchFamily="34" charset="0"/>
              </a:rPr>
              <a:t>pour le secteur de la petite enfance </a:t>
            </a:r>
            <a:r>
              <a:rPr lang="fr-FR" sz="3200" b="1" i="1" dirty="0">
                <a:solidFill>
                  <a:schemeClr val="bg1">
                    <a:lumMod val="95000"/>
                  </a:schemeClr>
                </a:solidFill>
                <a:latin typeface="Calibri" panose="020F0502020204030204" pitchFamily="34" charset="0"/>
                <a:cs typeface="Calibri" panose="020F0502020204030204" pitchFamily="34" charset="0"/>
              </a:rPr>
              <a:t>: </a:t>
            </a:r>
            <a:br>
              <a:rPr lang="fr-FR" sz="3200" b="1" i="1" dirty="0">
                <a:solidFill>
                  <a:schemeClr val="bg1">
                    <a:lumMod val="95000"/>
                  </a:schemeClr>
                </a:solidFill>
                <a:latin typeface="Calibri" panose="020F0502020204030204" pitchFamily="34" charset="0"/>
                <a:cs typeface="Calibri" panose="020F0502020204030204" pitchFamily="34" charset="0"/>
              </a:rPr>
            </a:br>
            <a:r>
              <a:rPr lang="fr-FR" sz="1100" dirty="0">
                <a:latin typeface="Calibri" panose="020F0502020204030204" pitchFamily="34" charset="0"/>
                <a:cs typeface="Calibri" panose="020F0502020204030204" pitchFamily="34" charset="0"/>
              </a:rPr>
              <a:t>g</a:t>
            </a:r>
            <a:br>
              <a:rPr lang="fr-FR" sz="3200" b="1" i="1" cap="none" dirty="0">
                <a:solidFill>
                  <a:schemeClr val="bg1">
                    <a:lumMod val="95000"/>
                  </a:schemeClr>
                </a:solidFill>
                <a:latin typeface="Calibri" panose="020F0502020204030204" pitchFamily="34" charset="0"/>
                <a:cs typeface="Calibri" panose="020F0502020204030204" pitchFamily="34" charset="0"/>
              </a:rPr>
            </a:br>
            <a:r>
              <a:rPr lang="fr-FR" sz="3200" b="1" i="1" cap="none" dirty="0">
                <a:solidFill>
                  <a:schemeClr val="bg1">
                    <a:lumMod val="95000"/>
                  </a:schemeClr>
                </a:solidFill>
                <a:latin typeface="Calibri" panose="020F0502020204030204" pitchFamily="34" charset="0"/>
                <a:cs typeface="Calibri" panose="020F0502020204030204" pitchFamily="34" charset="0"/>
              </a:rPr>
              <a:t>Deux ans plus tard, où en est-on ?</a:t>
            </a:r>
            <a:br>
              <a:rPr lang="fr-FR" sz="3200" b="1" i="1" cap="none" dirty="0">
                <a:solidFill>
                  <a:schemeClr val="bg1">
                    <a:lumMod val="95000"/>
                  </a:schemeClr>
                </a:solidFill>
                <a:latin typeface="Calibri" panose="020F0502020204030204" pitchFamily="34" charset="0"/>
                <a:cs typeface="Calibri" panose="020F0502020204030204" pitchFamily="34" charset="0"/>
              </a:rPr>
            </a:br>
            <a:r>
              <a:rPr lang="fr-FR" sz="1100" dirty="0">
                <a:latin typeface="Calibri" panose="020F0502020204030204" pitchFamily="34" charset="0"/>
                <a:cs typeface="Calibri" panose="020F0502020204030204" pitchFamily="34" charset="0"/>
              </a:rPr>
              <a:t>g</a:t>
            </a:r>
            <a:br>
              <a:rPr lang="fr-FR" b="1" i="1" cap="none" dirty="0">
                <a:solidFill>
                  <a:schemeClr val="bg1">
                    <a:lumMod val="95000"/>
                  </a:schemeClr>
                </a:solidFill>
                <a:latin typeface="Calibri" panose="020F0502020204030204" pitchFamily="34" charset="0"/>
                <a:cs typeface="Calibri" panose="020F0502020204030204" pitchFamily="34" charset="0"/>
              </a:rPr>
            </a:br>
            <a:r>
              <a:rPr lang="fr-FR" sz="2200" i="1" cap="none" dirty="0">
                <a:solidFill>
                  <a:schemeClr val="accent2"/>
                </a:solidFill>
                <a:latin typeface="Calibri" panose="020F0502020204030204" pitchFamily="34" charset="0"/>
                <a:cs typeface="Calibri" panose="020F0502020204030204" pitchFamily="34" charset="0"/>
              </a:rPr>
              <a:t>Laurence Denis   &amp;   Isabelle Lambert </a:t>
            </a:r>
            <a:endParaRPr lang="fr-BE" sz="2200" dirty="0">
              <a:solidFill>
                <a:schemeClr val="accent2"/>
              </a:solidFill>
              <a:latin typeface="+mn-lt"/>
            </a:endParaRPr>
          </a:p>
        </p:txBody>
      </p:sp>
      <p:sp>
        <p:nvSpPr>
          <p:cNvPr id="3" name="Sous-titre 2"/>
          <p:cNvSpPr>
            <a:spLocks noGrp="1"/>
          </p:cNvSpPr>
          <p:nvPr>
            <p:ph type="subTitle" idx="1"/>
          </p:nvPr>
        </p:nvSpPr>
        <p:spPr>
          <a:xfrm>
            <a:off x="1079500" y="4843002"/>
            <a:ext cx="5433479" cy="1234345"/>
          </a:xfrm>
        </p:spPr>
        <p:txBody>
          <a:bodyPr anchor="ctr">
            <a:normAutofit/>
          </a:bodyPr>
          <a:lstStyle/>
          <a:p>
            <a:pPr algn="l"/>
            <a:r>
              <a:rPr lang="fr-FR" sz="2600" dirty="0">
                <a:solidFill>
                  <a:srgbClr val="1B1B1B"/>
                </a:solidFill>
              </a:rPr>
              <a:t>  </a:t>
            </a:r>
            <a:endParaRPr lang="fr-BE" sz="2600" dirty="0">
              <a:solidFill>
                <a:srgbClr val="1B1B1B"/>
              </a:solidFill>
            </a:endParaRPr>
          </a:p>
        </p:txBody>
      </p:sp>
      <p:pic>
        <p:nvPicPr>
          <p:cNvPr id="7" name="Image 6">
            <a:extLst>
              <a:ext uri="{FF2B5EF4-FFF2-40B4-BE49-F238E27FC236}">
                <a16:creationId xmlns:a16="http://schemas.microsoft.com/office/drawing/2014/main" id="{99F750FD-F81E-BA6C-A916-40142040CE88}"/>
              </a:ext>
            </a:extLst>
          </p:cNvPr>
          <p:cNvPicPr>
            <a:picLocks noChangeAspect="1"/>
          </p:cNvPicPr>
          <p:nvPr/>
        </p:nvPicPr>
        <p:blipFill>
          <a:blip r:embed="rId3"/>
          <a:stretch>
            <a:fillRect/>
          </a:stretch>
        </p:blipFill>
        <p:spPr>
          <a:xfrm>
            <a:off x="7355395" y="5341632"/>
            <a:ext cx="1788195" cy="735715"/>
          </a:xfrm>
          <a:prstGeom prst="rect">
            <a:avLst/>
          </a:prstGeom>
        </p:spPr>
      </p:pic>
      <p:pic>
        <p:nvPicPr>
          <p:cNvPr id="9" name="Image 8" descr="Une image contenant Police, texte, Graphique, logo&#10;&#10;Description générée automatiquement">
            <a:extLst>
              <a:ext uri="{FF2B5EF4-FFF2-40B4-BE49-F238E27FC236}">
                <a16:creationId xmlns:a16="http://schemas.microsoft.com/office/drawing/2014/main" id="{0D0EA86B-F5AA-9CE3-D391-7EC96EFA614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573041" y="5397312"/>
            <a:ext cx="1788196" cy="624354"/>
          </a:xfrm>
          <a:prstGeom prst="rect">
            <a:avLst/>
          </a:prstGeom>
        </p:spPr>
      </p:pic>
    </p:spTree>
    <p:extLst>
      <p:ext uri="{BB962C8B-B14F-4D97-AF65-F5344CB8AC3E}">
        <p14:creationId xmlns:p14="http://schemas.microsoft.com/office/powerpoint/2010/main" val="286737452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pattFill prst="pct25">
          <a:fgClr>
            <a:schemeClr val="accent1">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12979" y="1859033"/>
            <a:ext cx="11366042" cy="4821167"/>
          </a:xfrm>
        </p:spPr>
        <p:txBody>
          <a:bodyPr anchor="ctr">
            <a:noAutofit/>
          </a:bodyPr>
          <a:lstStyle/>
          <a:p>
            <a:pPr lvl="0"/>
            <a:r>
              <a:rPr lang="fr-BE" sz="2200" b="1" dirty="0">
                <a:solidFill>
                  <a:schemeClr val="accent1"/>
                </a:solidFill>
              </a:rPr>
              <a:t>Formation générale</a:t>
            </a:r>
            <a:r>
              <a:rPr lang="fr-BE" sz="2200" dirty="0">
                <a:solidFill>
                  <a:schemeClr val="accent1"/>
                </a:solidFill>
              </a:rPr>
              <a:t> </a:t>
            </a:r>
            <a:r>
              <a:rPr lang="fr-BE" sz="2000" dirty="0">
                <a:solidFill>
                  <a:schemeClr val="accent1"/>
                </a:solidFill>
              </a:rPr>
              <a:t>: 15 crédits </a:t>
            </a:r>
          </a:p>
          <a:p>
            <a:pPr lvl="0"/>
            <a:r>
              <a:rPr lang="fr-BE" sz="2200" b="1" dirty="0">
                <a:solidFill>
                  <a:schemeClr val="accent1"/>
                </a:solidFill>
              </a:rPr>
              <a:t>Formation sociale - Formation à la santé - Formation psycho-éducative</a:t>
            </a:r>
            <a:r>
              <a:rPr lang="fr-BE" sz="2200" dirty="0">
                <a:solidFill>
                  <a:schemeClr val="accent1"/>
                </a:solidFill>
              </a:rPr>
              <a:t> </a:t>
            </a:r>
            <a:r>
              <a:rPr lang="fr-BE" sz="2000" dirty="0">
                <a:solidFill>
                  <a:schemeClr val="accent1"/>
                </a:solidFill>
              </a:rPr>
              <a:t>: 25 crédits chacune avec une volonté du GT d’avoir un même nombre de crédits pour chaque domaine de base</a:t>
            </a:r>
          </a:p>
          <a:p>
            <a:pPr lvl="0"/>
            <a:r>
              <a:rPr lang="fr-BE" sz="2200" b="1" dirty="0">
                <a:solidFill>
                  <a:schemeClr val="accent1"/>
                </a:solidFill>
              </a:rPr>
              <a:t>Formation à la recherche</a:t>
            </a:r>
            <a:r>
              <a:rPr lang="fr-BE" sz="2200" dirty="0">
                <a:solidFill>
                  <a:schemeClr val="accent1"/>
                </a:solidFill>
              </a:rPr>
              <a:t> </a:t>
            </a:r>
            <a:r>
              <a:rPr lang="fr-BE" sz="2000" dirty="0">
                <a:solidFill>
                  <a:schemeClr val="accent1"/>
                </a:solidFill>
              </a:rPr>
              <a:t>: 20 crédits</a:t>
            </a:r>
          </a:p>
          <a:p>
            <a:pPr lvl="0"/>
            <a:r>
              <a:rPr lang="fr-BE" sz="2200" b="1" dirty="0">
                <a:solidFill>
                  <a:schemeClr val="accent1"/>
                </a:solidFill>
              </a:rPr>
              <a:t>Intégration professionnelle</a:t>
            </a:r>
            <a:r>
              <a:rPr lang="fr-BE" sz="2200" dirty="0">
                <a:solidFill>
                  <a:schemeClr val="accent1"/>
                </a:solidFill>
              </a:rPr>
              <a:t> </a:t>
            </a:r>
            <a:r>
              <a:rPr lang="fr-BE" sz="2000" dirty="0">
                <a:solidFill>
                  <a:schemeClr val="accent1"/>
                </a:solidFill>
              </a:rPr>
              <a:t>: 50 crédits incluant l’identité professionnelle dans le sens où le GT a considéré qu’elle se construisait à travers les activités pratiques</a:t>
            </a:r>
          </a:p>
          <a:p>
            <a:pPr lvl="0"/>
            <a:r>
              <a:rPr lang="fr-BE" sz="2200" b="1" dirty="0">
                <a:solidFill>
                  <a:schemeClr val="accent1"/>
                </a:solidFill>
              </a:rPr>
              <a:t>Liberté PO</a:t>
            </a:r>
            <a:r>
              <a:rPr lang="fr-BE" sz="2200" dirty="0">
                <a:solidFill>
                  <a:schemeClr val="accent1"/>
                </a:solidFill>
              </a:rPr>
              <a:t> </a:t>
            </a:r>
            <a:r>
              <a:rPr lang="fr-BE" sz="2000" dirty="0">
                <a:solidFill>
                  <a:schemeClr val="accent1"/>
                </a:solidFill>
              </a:rPr>
              <a:t>: 20 crédits pour que les consortiums puissent « colorer » leurs formations et les adapter au contexte « local »</a:t>
            </a:r>
          </a:p>
          <a:p>
            <a:pPr lvl="0">
              <a:buClr>
                <a:srgbClr val="D82A62"/>
              </a:buClr>
            </a:pPr>
            <a:endParaRPr lang="fr-BE" sz="2000" dirty="0">
              <a:solidFill>
                <a:schemeClr val="accent1"/>
              </a:solidFill>
            </a:endParaRPr>
          </a:p>
        </p:txBody>
      </p:sp>
      <p:sp>
        <p:nvSpPr>
          <p:cNvPr id="4" name="ZoneTexte 3">
            <a:extLst>
              <a:ext uri="{FF2B5EF4-FFF2-40B4-BE49-F238E27FC236}">
                <a16:creationId xmlns:a16="http://schemas.microsoft.com/office/drawing/2014/main" id="{C2E023BA-5641-528E-B669-6E59B3DE23CD}"/>
              </a:ext>
            </a:extLst>
          </p:cNvPr>
          <p:cNvSpPr txBox="1"/>
          <p:nvPr/>
        </p:nvSpPr>
        <p:spPr>
          <a:xfrm>
            <a:off x="641975" y="904461"/>
            <a:ext cx="11137046" cy="584775"/>
          </a:xfrm>
          <a:prstGeom prst="rect">
            <a:avLst/>
          </a:prstGeom>
          <a:noFill/>
        </p:spPr>
        <p:txBody>
          <a:bodyPr wrap="square" rtlCol="0">
            <a:spAutoFit/>
          </a:bodyPr>
          <a:lstStyle/>
          <a:p>
            <a:r>
              <a:rPr lang="fr-FR" sz="3200" b="1" dirty="0">
                <a:solidFill>
                  <a:schemeClr val="bg1"/>
                </a:solidFill>
                <a:latin typeface="Calibri" panose="020F0502020204030204" pitchFamily="34" charset="0"/>
                <a:cs typeface="Calibri" panose="020F0502020204030204" pitchFamily="34" charset="0"/>
              </a:rPr>
              <a:t>Grille de contenus minimaux du Bachelier AEJE </a:t>
            </a:r>
            <a:r>
              <a:rPr lang="fr-FR" sz="2400" b="1" dirty="0">
                <a:solidFill>
                  <a:schemeClr val="bg1"/>
                </a:solidFill>
                <a:latin typeface="Calibri" panose="020F0502020204030204" pitchFamily="34" charset="0"/>
                <a:cs typeface="Calibri" panose="020F0502020204030204" pitchFamily="34" charset="0"/>
              </a:rPr>
              <a:t>(3 ans - 180 crédits)</a:t>
            </a:r>
          </a:p>
        </p:txBody>
      </p:sp>
    </p:spTree>
    <p:extLst>
      <p:ext uri="{BB962C8B-B14F-4D97-AF65-F5344CB8AC3E}">
        <p14:creationId xmlns:p14="http://schemas.microsoft.com/office/powerpoint/2010/main" val="384314006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pattFill prst="pct25">
          <a:fgClr>
            <a:schemeClr val="accent1">
              <a:lumMod val="20000"/>
              <a:lumOff val="80000"/>
            </a:schemeClr>
          </a:fgClr>
          <a:bgClr>
            <a:schemeClr val="bg1"/>
          </a:bgClr>
        </a:pattFill>
        <a:effectLst/>
      </p:bgPr>
    </p:bg>
    <p:spTree>
      <p:nvGrpSpPr>
        <p:cNvPr id="1" name="">
          <a:extLst>
            <a:ext uri="{FF2B5EF4-FFF2-40B4-BE49-F238E27FC236}">
              <a16:creationId xmlns:a16="http://schemas.microsoft.com/office/drawing/2014/main" id="{114E5F8C-E263-A67C-3A9E-73E4A4C61BD2}"/>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2C8ED82-9E82-5513-108F-ACF9D1A2F10D}"/>
              </a:ext>
            </a:extLst>
          </p:cNvPr>
          <p:cNvSpPr>
            <a:spLocks noGrp="1"/>
          </p:cNvSpPr>
          <p:nvPr>
            <p:ph idx="1"/>
          </p:nvPr>
        </p:nvSpPr>
        <p:spPr>
          <a:xfrm>
            <a:off x="412979" y="1859033"/>
            <a:ext cx="11366042" cy="4998967"/>
          </a:xfrm>
        </p:spPr>
        <p:txBody>
          <a:bodyPr anchor="ctr">
            <a:noAutofit/>
          </a:bodyPr>
          <a:lstStyle/>
          <a:p>
            <a:pPr marL="0" lvl="0" indent="0">
              <a:buNone/>
            </a:pPr>
            <a:endParaRPr lang="fr-BE" sz="2200" b="1" dirty="0">
              <a:solidFill>
                <a:schemeClr val="accent1"/>
              </a:solidFill>
            </a:endParaRPr>
          </a:p>
          <a:p>
            <a:pPr marL="0" lvl="0" indent="0">
              <a:spcBef>
                <a:spcPts val="300"/>
              </a:spcBef>
              <a:spcAft>
                <a:spcPts val="300"/>
              </a:spcAft>
              <a:buNone/>
            </a:pPr>
            <a:r>
              <a:rPr lang="fr-BE" sz="2200" b="1" dirty="0">
                <a:solidFill>
                  <a:schemeClr val="accent1"/>
                </a:solidFill>
              </a:rPr>
              <a:t>Via les consortiums : 9 lieux de formation répartis sur le territoire de la FWB </a:t>
            </a:r>
          </a:p>
          <a:p>
            <a:pPr lvl="0">
              <a:spcBef>
                <a:spcPts val="300"/>
              </a:spcBef>
              <a:spcAft>
                <a:spcPts val="300"/>
              </a:spcAft>
            </a:pPr>
            <a:r>
              <a:rPr lang="fr-BE" sz="2200" b="1" dirty="0">
                <a:solidFill>
                  <a:schemeClr val="accent1"/>
                </a:solidFill>
              </a:rPr>
              <a:t>7 formations mises en place dès la rentrée 2023-24 :</a:t>
            </a:r>
          </a:p>
          <a:p>
            <a:pPr marL="702900" lvl="0" indent="-234900">
              <a:spcBef>
                <a:spcPts val="300"/>
              </a:spcBef>
              <a:spcAft>
                <a:spcPts val="300"/>
              </a:spcAft>
              <a:buSzPct val="75000"/>
              <a:buFont typeface="Courier New" panose="02070309020205020404" pitchFamily="49" charset="0"/>
              <a:buChar char="o"/>
            </a:pPr>
            <a:r>
              <a:rPr lang="fr-BE" sz="2000" i="1" dirty="0">
                <a:solidFill>
                  <a:schemeClr val="accent1"/>
                </a:solidFill>
              </a:rPr>
              <a:t>Bruxelles </a:t>
            </a:r>
            <a:r>
              <a:rPr lang="fr-BE" sz="2000" dirty="0">
                <a:solidFill>
                  <a:schemeClr val="accent1"/>
                </a:solidFill>
              </a:rPr>
              <a:t>: 2 consortiums (HE)</a:t>
            </a:r>
          </a:p>
          <a:p>
            <a:pPr marL="702900" lvl="0" indent="-234900">
              <a:spcBef>
                <a:spcPts val="300"/>
              </a:spcBef>
              <a:spcAft>
                <a:spcPts val="300"/>
              </a:spcAft>
              <a:buSzPct val="75000"/>
              <a:buFont typeface="Courier New" panose="02070309020205020404" pitchFamily="49" charset="0"/>
              <a:buChar char="o"/>
            </a:pPr>
            <a:r>
              <a:rPr lang="fr-BE" sz="2000" i="1" dirty="0">
                <a:solidFill>
                  <a:schemeClr val="accent1"/>
                </a:solidFill>
              </a:rPr>
              <a:t>Hainaut</a:t>
            </a:r>
            <a:r>
              <a:rPr lang="fr-BE" sz="2000" dirty="0">
                <a:solidFill>
                  <a:schemeClr val="accent1"/>
                </a:solidFill>
              </a:rPr>
              <a:t> : 1 consortium (EPS)</a:t>
            </a:r>
          </a:p>
          <a:p>
            <a:pPr marL="702900" lvl="0" indent="-234900">
              <a:spcBef>
                <a:spcPts val="300"/>
              </a:spcBef>
              <a:spcAft>
                <a:spcPts val="300"/>
              </a:spcAft>
              <a:buSzPct val="75000"/>
              <a:buFont typeface="Courier New" panose="02070309020205020404" pitchFamily="49" charset="0"/>
              <a:buChar char="o"/>
            </a:pPr>
            <a:r>
              <a:rPr lang="fr-BE" sz="2000" i="1" dirty="0">
                <a:solidFill>
                  <a:schemeClr val="accent1"/>
                </a:solidFill>
              </a:rPr>
              <a:t>Liège</a:t>
            </a:r>
            <a:r>
              <a:rPr lang="fr-BE" sz="2000" dirty="0">
                <a:solidFill>
                  <a:schemeClr val="accent1"/>
                </a:solidFill>
              </a:rPr>
              <a:t> : 2 consortiums (1 HE et I EPS)</a:t>
            </a:r>
          </a:p>
          <a:p>
            <a:pPr marL="702900" lvl="0" indent="-234900">
              <a:spcBef>
                <a:spcPts val="300"/>
              </a:spcBef>
              <a:spcAft>
                <a:spcPts val="300"/>
              </a:spcAft>
              <a:buSzPct val="75000"/>
              <a:buFont typeface="Courier New" panose="02070309020205020404" pitchFamily="49" charset="0"/>
              <a:buChar char="o"/>
            </a:pPr>
            <a:r>
              <a:rPr lang="fr-BE" sz="2000" i="1" dirty="0">
                <a:solidFill>
                  <a:schemeClr val="accent1"/>
                </a:solidFill>
              </a:rPr>
              <a:t>Luxembourg</a:t>
            </a:r>
            <a:r>
              <a:rPr lang="fr-BE" sz="2000" dirty="0">
                <a:solidFill>
                  <a:schemeClr val="accent1"/>
                </a:solidFill>
              </a:rPr>
              <a:t> : 1 consortium (HE + EPS)</a:t>
            </a:r>
          </a:p>
          <a:p>
            <a:pPr marL="702900" lvl="0" indent="-234900">
              <a:spcBef>
                <a:spcPts val="300"/>
              </a:spcBef>
              <a:spcAft>
                <a:spcPts val="300"/>
              </a:spcAft>
              <a:buSzPct val="75000"/>
              <a:buFont typeface="Courier New" panose="02070309020205020404" pitchFamily="49" charset="0"/>
              <a:buChar char="o"/>
            </a:pPr>
            <a:r>
              <a:rPr lang="fr-BE" sz="2000" i="1" dirty="0">
                <a:solidFill>
                  <a:schemeClr val="accent1"/>
                </a:solidFill>
              </a:rPr>
              <a:t>Namur</a:t>
            </a:r>
            <a:r>
              <a:rPr lang="fr-BE" sz="2000" dirty="0">
                <a:solidFill>
                  <a:schemeClr val="accent1"/>
                </a:solidFill>
              </a:rPr>
              <a:t> : 1 consortium (HE + EPS)</a:t>
            </a:r>
          </a:p>
          <a:p>
            <a:pPr marL="702900" lvl="0" indent="-234900">
              <a:spcBef>
                <a:spcPts val="300"/>
              </a:spcBef>
              <a:spcAft>
                <a:spcPts val="300"/>
              </a:spcAft>
              <a:buSzPct val="75000"/>
              <a:buFont typeface="Courier New" panose="02070309020205020404" pitchFamily="49" charset="0"/>
              <a:buChar char="o"/>
            </a:pPr>
            <a:r>
              <a:rPr lang="fr-BE" sz="2000" dirty="0">
                <a:solidFill>
                  <a:schemeClr val="accent1"/>
                </a:solidFill>
              </a:rPr>
              <a:t>294 inscriptions au total</a:t>
            </a:r>
          </a:p>
          <a:p>
            <a:pPr lvl="0">
              <a:spcBef>
                <a:spcPts val="300"/>
              </a:spcBef>
              <a:spcAft>
                <a:spcPts val="300"/>
              </a:spcAft>
            </a:pPr>
            <a:r>
              <a:rPr lang="fr-BE" sz="2200" b="1" dirty="0">
                <a:solidFill>
                  <a:schemeClr val="accent1"/>
                </a:solidFill>
              </a:rPr>
              <a:t>1 à la rentrée 2024-25 :</a:t>
            </a:r>
          </a:p>
          <a:p>
            <a:pPr marL="738900" indent="-270900">
              <a:spcBef>
                <a:spcPts val="300"/>
              </a:spcBef>
              <a:spcAft>
                <a:spcPts val="300"/>
              </a:spcAft>
              <a:buSzPct val="75000"/>
              <a:buFont typeface="Courier New" panose="02070309020205020404" pitchFamily="49" charset="0"/>
              <a:buChar char="o"/>
            </a:pPr>
            <a:r>
              <a:rPr lang="fr-BE" sz="2000" i="1" dirty="0">
                <a:solidFill>
                  <a:schemeClr val="accent1"/>
                </a:solidFill>
              </a:rPr>
              <a:t>Brabant wallon </a:t>
            </a:r>
            <a:r>
              <a:rPr lang="fr-BE" sz="2000" dirty="0">
                <a:solidFill>
                  <a:schemeClr val="accent1"/>
                </a:solidFill>
              </a:rPr>
              <a:t>: 1 consortium (HE + EPS)</a:t>
            </a:r>
            <a:endParaRPr lang="fr-BE" sz="2000" b="1" dirty="0">
              <a:solidFill>
                <a:schemeClr val="accent1"/>
              </a:solidFill>
            </a:endParaRPr>
          </a:p>
          <a:p>
            <a:pPr lvl="0">
              <a:spcBef>
                <a:spcPts val="300"/>
              </a:spcBef>
              <a:spcAft>
                <a:spcPts val="300"/>
              </a:spcAft>
            </a:pPr>
            <a:r>
              <a:rPr lang="fr-BE" sz="2200" b="1" dirty="0">
                <a:solidFill>
                  <a:schemeClr val="accent1"/>
                </a:solidFill>
              </a:rPr>
              <a:t>1 à la rentrée 2025-26 :</a:t>
            </a:r>
          </a:p>
          <a:p>
            <a:pPr marL="738900" indent="-270900">
              <a:spcBef>
                <a:spcPts val="300"/>
              </a:spcBef>
              <a:spcAft>
                <a:spcPts val="300"/>
              </a:spcAft>
              <a:buSzPct val="70000"/>
              <a:buFont typeface="Courier New" panose="02070309020205020404" pitchFamily="49" charset="0"/>
              <a:buChar char="o"/>
            </a:pPr>
            <a:r>
              <a:rPr lang="fr-BE" sz="2000" i="1" dirty="0">
                <a:solidFill>
                  <a:schemeClr val="accent1"/>
                </a:solidFill>
              </a:rPr>
              <a:t>Hainaut</a:t>
            </a:r>
            <a:r>
              <a:rPr lang="fr-BE" sz="2000" dirty="0">
                <a:solidFill>
                  <a:schemeClr val="accent1"/>
                </a:solidFill>
              </a:rPr>
              <a:t> : 1 consortium HE</a:t>
            </a:r>
            <a:endParaRPr lang="fr-BE" sz="2000" b="1" dirty="0">
              <a:solidFill>
                <a:schemeClr val="accent1"/>
              </a:solidFill>
            </a:endParaRPr>
          </a:p>
          <a:p>
            <a:pPr marL="360000" lvl="0" indent="0">
              <a:buClr>
                <a:srgbClr val="D82A62"/>
              </a:buClr>
              <a:buSzPct val="90000"/>
              <a:buNone/>
            </a:pPr>
            <a:endParaRPr lang="fr-BE" sz="2200" dirty="0">
              <a:solidFill>
                <a:schemeClr val="accent1"/>
              </a:solidFill>
            </a:endParaRPr>
          </a:p>
        </p:txBody>
      </p:sp>
      <p:sp>
        <p:nvSpPr>
          <p:cNvPr id="4" name="ZoneTexte 3">
            <a:extLst>
              <a:ext uri="{FF2B5EF4-FFF2-40B4-BE49-F238E27FC236}">
                <a16:creationId xmlns:a16="http://schemas.microsoft.com/office/drawing/2014/main" id="{1F9FFFD5-5200-FF47-1D2C-C633E24CEE96}"/>
              </a:ext>
            </a:extLst>
          </p:cNvPr>
          <p:cNvSpPr txBox="1"/>
          <p:nvPr/>
        </p:nvSpPr>
        <p:spPr>
          <a:xfrm>
            <a:off x="641975" y="904461"/>
            <a:ext cx="10339306" cy="584775"/>
          </a:xfrm>
          <a:prstGeom prst="rect">
            <a:avLst/>
          </a:prstGeom>
          <a:noFill/>
        </p:spPr>
        <p:txBody>
          <a:bodyPr wrap="square" rtlCol="0">
            <a:spAutoFit/>
          </a:bodyPr>
          <a:lstStyle/>
          <a:p>
            <a:r>
              <a:rPr lang="fr-FR" sz="3200" b="1" dirty="0">
                <a:solidFill>
                  <a:schemeClr val="bg1"/>
                </a:solidFill>
                <a:latin typeface="Calibri" panose="020F0502020204030204" pitchFamily="34" charset="0"/>
                <a:cs typeface="Calibri" panose="020F0502020204030204" pitchFamily="34" charset="0"/>
              </a:rPr>
              <a:t>Offre de formation en FWB</a:t>
            </a:r>
            <a:endParaRPr lang="fr-FR"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1203927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ssolv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dissolv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dissolv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dissolve">
                                      <p:cBhvr>
                                        <p:cTn id="42" dur="5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dissolve">
                                      <p:cBhvr>
                                        <p:cTn id="47" dur="5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dissolve">
                                      <p:cBhvr>
                                        <p:cTn id="52" dur="50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dissolve">
                                      <p:cBhvr>
                                        <p:cTn id="57" dur="500"/>
                                        <p:tgtEl>
                                          <p:spTgt spid="3">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3">
                                            <p:txEl>
                                              <p:pRg st="12" end="12"/>
                                            </p:txEl>
                                          </p:spTgt>
                                        </p:tgtEl>
                                        <p:attrNameLst>
                                          <p:attrName>style.visibility</p:attrName>
                                        </p:attrNameLst>
                                      </p:cBhvr>
                                      <p:to>
                                        <p:strVal val="visible"/>
                                      </p:to>
                                    </p:set>
                                    <p:animEffect transition="in" filter="dissolve">
                                      <p:cBhvr>
                                        <p:cTn id="62"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pattFill prst="pct25">
          <a:fgClr>
            <a:schemeClr val="accent1">
              <a:lumMod val="20000"/>
              <a:lumOff val="80000"/>
            </a:schemeClr>
          </a:fgClr>
          <a:bgClr>
            <a:schemeClr val="bg1"/>
          </a:bgClr>
        </a:pattFill>
        <a:effectLst/>
      </p:bgPr>
    </p:bg>
    <p:spTree>
      <p:nvGrpSpPr>
        <p:cNvPr id="1" name="">
          <a:extLst>
            <a:ext uri="{FF2B5EF4-FFF2-40B4-BE49-F238E27FC236}">
              <a16:creationId xmlns:a16="http://schemas.microsoft.com/office/drawing/2014/main" id="{853E9795-5771-9878-CA93-A5ACAB6111F3}"/>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FA32A23-342F-CC55-3F41-FD13F6BE2B34}"/>
              </a:ext>
            </a:extLst>
          </p:cNvPr>
          <p:cNvSpPr>
            <a:spLocks noGrp="1"/>
          </p:cNvSpPr>
          <p:nvPr>
            <p:ph idx="1"/>
          </p:nvPr>
        </p:nvSpPr>
        <p:spPr>
          <a:xfrm>
            <a:off x="412979" y="1859033"/>
            <a:ext cx="11366042" cy="4998967"/>
          </a:xfrm>
        </p:spPr>
        <p:txBody>
          <a:bodyPr anchor="t">
            <a:noAutofit/>
          </a:bodyPr>
          <a:lstStyle/>
          <a:p>
            <a:pPr marL="0" lvl="0" indent="0">
              <a:buNone/>
            </a:pPr>
            <a:endParaRPr lang="fr-BE" sz="2200" b="1" dirty="0">
              <a:solidFill>
                <a:schemeClr val="accent1"/>
              </a:solidFill>
            </a:endParaRPr>
          </a:p>
          <a:p>
            <a:r>
              <a:rPr lang="fr-FR" sz="2400" dirty="0">
                <a:solidFill>
                  <a:schemeClr val="accent1"/>
                </a:solidFill>
              </a:rPr>
              <a:t>Une démarche construite autour de situations « cœur de métier » de l’accueil et l’éducation du jeune enfant (intégrant une approche psychopédagogique, une approche sociologique-sociale et une approche santé) </a:t>
            </a:r>
          </a:p>
          <a:p>
            <a:r>
              <a:rPr lang="fr-FR" sz="2400" dirty="0">
                <a:solidFill>
                  <a:schemeClr val="accent1"/>
                </a:solidFill>
              </a:rPr>
              <a:t>Des stages qui permettent de découvrir tous les secteurs et de sortir des « </a:t>
            </a:r>
            <a:r>
              <a:rPr lang="fr-FR" sz="2400" dirty="0" err="1">
                <a:solidFill>
                  <a:schemeClr val="accent1"/>
                </a:solidFill>
              </a:rPr>
              <a:t>sillots</a:t>
            </a:r>
            <a:r>
              <a:rPr lang="fr-FR" sz="2400" dirty="0">
                <a:solidFill>
                  <a:schemeClr val="accent1"/>
                </a:solidFill>
              </a:rPr>
              <a:t> »</a:t>
            </a:r>
          </a:p>
          <a:p>
            <a:r>
              <a:rPr lang="fr-FR" sz="2400" dirty="0">
                <a:solidFill>
                  <a:schemeClr val="accent1"/>
                </a:solidFill>
              </a:rPr>
              <a:t>Le focus sur l’analyse des pratiques dans une démarche continue et progressive</a:t>
            </a:r>
          </a:p>
          <a:p>
            <a:pPr marL="0" lvl="0" indent="0">
              <a:spcBef>
                <a:spcPts val="300"/>
              </a:spcBef>
              <a:spcAft>
                <a:spcPts val="300"/>
              </a:spcAft>
              <a:buNone/>
            </a:pPr>
            <a:endParaRPr lang="fr-BE" sz="2200" dirty="0">
              <a:solidFill>
                <a:schemeClr val="accent1"/>
              </a:solidFill>
            </a:endParaRPr>
          </a:p>
        </p:txBody>
      </p:sp>
      <p:sp>
        <p:nvSpPr>
          <p:cNvPr id="4" name="ZoneTexte 3">
            <a:extLst>
              <a:ext uri="{FF2B5EF4-FFF2-40B4-BE49-F238E27FC236}">
                <a16:creationId xmlns:a16="http://schemas.microsoft.com/office/drawing/2014/main" id="{F7B07182-A348-6207-AE20-1C5DD0F6EEE5}"/>
              </a:ext>
            </a:extLst>
          </p:cNvPr>
          <p:cNvSpPr txBox="1"/>
          <p:nvPr/>
        </p:nvSpPr>
        <p:spPr>
          <a:xfrm>
            <a:off x="641975" y="904461"/>
            <a:ext cx="10339306" cy="646331"/>
          </a:xfrm>
          <a:prstGeom prst="rect">
            <a:avLst/>
          </a:prstGeom>
          <a:noFill/>
        </p:spPr>
        <p:txBody>
          <a:bodyPr wrap="square" rtlCol="0">
            <a:spAutoFit/>
          </a:bodyPr>
          <a:lstStyle/>
          <a:p>
            <a:r>
              <a:rPr lang="fr-FR" sz="3600" b="1" dirty="0">
                <a:solidFill>
                  <a:schemeClr val="bg1"/>
                </a:solidFill>
              </a:rPr>
              <a:t>Focus sur le consortium luxembourgeois</a:t>
            </a:r>
            <a:endParaRPr lang="fr-FR"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684779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dissolv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ssolv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pattFill prst="pct25">
          <a:fgClr>
            <a:schemeClr val="accent1">
              <a:lumMod val="20000"/>
              <a:lumOff val="80000"/>
            </a:schemeClr>
          </a:fgClr>
          <a:bgClr>
            <a:schemeClr val="bg1"/>
          </a:bgClr>
        </a:pattFill>
        <a:effectLst/>
      </p:bgPr>
    </p:bg>
    <p:spTree>
      <p:nvGrpSpPr>
        <p:cNvPr id="1" name="">
          <a:extLst>
            <a:ext uri="{FF2B5EF4-FFF2-40B4-BE49-F238E27FC236}">
              <a16:creationId xmlns:a16="http://schemas.microsoft.com/office/drawing/2014/main" id="{13051B87-2E74-7B0D-0874-A2940AD97B90}"/>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4EA755C-776E-8017-7657-0FE4E6F9F804}"/>
              </a:ext>
            </a:extLst>
          </p:cNvPr>
          <p:cNvSpPr>
            <a:spLocks noGrp="1"/>
          </p:cNvSpPr>
          <p:nvPr>
            <p:ph idx="1"/>
          </p:nvPr>
        </p:nvSpPr>
        <p:spPr>
          <a:xfrm>
            <a:off x="412979" y="1859033"/>
            <a:ext cx="11366042" cy="4998967"/>
          </a:xfrm>
        </p:spPr>
        <p:txBody>
          <a:bodyPr anchor="t">
            <a:noAutofit/>
          </a:bodyPr>
          <a:lstStyle/>
          <a:p>
            <a:pPr marL="0" lvl="0" indent="0">
              <a:buNone/>
            </a:pPr>
            <a:endParaRPr lang="fr-BE" sz="2200" b="1" dirty="0">
              <a:solidFill>
                <a:schemeClr val="accent1"/>
              </a:solidFill>
            </a:endParaRPr>
          </a:p>
          <a:p>
            <a:pPr marL="0" lvl="0" indent="0">
              <a:spcBef>
                <a:spcPts val="300"/>
              </a:spcBef>
              <a:spcAft>
                <a:spcPts val="300"/>
              </a:spcAft>
              <a:buNone/>
            </a:pPr>
            <a:endParaRPr lang="fr-BE" sz="2200" dirty="0">
              <a:solidFill>
                <a:schemeClr val="accent1"/>
              </a:solidFill>
            </a:endParaRPr>
          </a:p>
        </p:txBody>
      </p:sp>
      <p:sp>
        <p:nvSpPr>
          <p:cNvPr id="4" name="ZoneTexte 3">
            <a:extLst>
              <a:ext uri="{FF2B5EF4-FFF2-40B4-BE49-F238E27FC236}">
                <a16:creationId xmlns:a16="http://schemas.microsoft.com/office/drawing/2014/main" id="{239D66B6-E7A9-B948-A149-D2C107E4D394}"/>
              </a:ext>
            </a:extLst>
          </p:cNvPr>
          <p:cNvSpPr txBox="1"/>
          <p:nvPr/>
        </p:nvSpPr>
        <p:spPr>
          <a:xfrm>
            <a:off x="641975" y="904461"/>
            <a:ext cx="10339306" cy="584775"/>
          </a:xfrm>
          <a:prstGeom prst="rect">
            <a:avLst/>
          </a:prstGeom>
          <a:noFill/>
        </p:spPr>
        <p:txBody>
          <a:bodyPr wrap="square" rtlCol="0">
            <a:spAutoFit/>
          </a:bodyPr>
          <a:lstStyle/>
          <a:p>
            <a:r>
              <a:rPr lang="fr-FR" sz="3200" b="1" cap="none" dirty="0">
                <a:solidFill>
                  <a:schemeClr val="bg1"/>
                </a:solidFill>
              </a:rPr>
              <a:t>La réflexivité :  le fondement de toute démarche…</a:t>
            </a:r>
            <a:endParaRPr lang="fr-FR" sz="3200" b="1" dirty="0">
              <a:solidFill>
                <a:schemeClr val="bg1"/>
              </a:solidFill>
              <a:latin typeface="Calibri" panose="020F0502020204030204" pitchFamily="34" charset="0"/>
              <a:cs typeface="Calibri" panose="020F0502020204030204" pitchFamily="34" charset="0"/>
            </a:endParaRPr>
          </a:p>
        </p:txBody>
      </p:sp>
      <p:pic>
        <p:nvPicPr>
          <p:cNvPr id="2" name="Image 1">
            <a:extLst>
              <a:ext uri="{FF2B5EF4-FFF2-40B4-BE49-F238E27FC236}">
                <a16:creationId xmlns:a16="http://schemas.microsoft.com/office/drawing/2014/main" id="{D4FEAD70-29B5-AF8A-D83F-0AFC1E8D6D4F}"/>
              </a:ext>
            </a:extLst>
          </p:cNvPr>
          <p:cNvPicPr>
            <a:picLocks noChangeAspect="1"/>
          </p:cNvPicPr>
          <p:nvPr/>
        </p:nvPicPr>
        <p:blipFill>
          <a:blip r:embed="rId2"/>
          <a:stretch>
            <a:fillRect/>
          </a:stretch>
        </p:blipFill>
        <p:spPr>
          <a:xfrm>
            <a:off x="412979" y="2118551"/>
            <a:ext cx="11366042" cy="3880447"/>
          </a:xfrm>
          <a:prstGeom prst="rect">
            <a:avLst/>
          </a:prstGeom>
        </p:spPr>
      </p:pic>
    </p:spTree>
    <p:extLst>
      <p:ext uri="{BB962C8B-B14F-4D97-AF65-F5344CB8AC3E}">
        <p14:creationId xmlns:p14="http://schemas.microsoft.com/office/powerpoint/2010/main" val="388642541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pattFill prst="pct25">
          <a:fgClr>
            <a:schemeClr val="accent1">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12979" y="1859033"/>
            <a:ext cx="11366042" cy="4821167"/>
          </a:xfrm>
        </p:spPr>
        <p:txBody>
          <a:bodyPr anchor="ctr">
            <a:noAutofit/>
          </a:bodyPr>
          <a:lstStyle/>
          <a:p>
            <a:pPr lvl="0">
              <a:spcBef>
                <a:spcPts val="600"/>
              </a:spcBef>
              <a:spcAft>
                <a:spcPts val="300"/>
              </a:spcAft>
            </a:pPr>
            <a:r>
              <a:rPr lang="fr-BE" sz="2200" dirty="0">
                <a:solidFill>
                  <a:schemeClr val="accent1"/>
                </a:solidFill>
              </a:rPr>
              <a:t>Une fois le Bachelier AEJE créé, le rôle, la composition et les travaux du GT ont évolué </a:t>
            </a:r>
          </a:p>
          <a:p>
            <a:pPr lvl="0">
              <a:spcBef>
                <a:spcPts val="600"/>
              </a:spcBef>
              <a:spcAft>
                <a:spcPts val="300"/>
              </a:spcAft>
            </a:pPr>
            <a:r>
              <a:rPr lang="fr-BE" sz="2200" b="1" dirty="0">
                <a:solidFill>
                  <a:schemeClr val="accent1"/>
                </a:solidFill>
              </a:rPr>
              <a:t>Rôle du G9 </a:t>
            </a:r>
            <a:r>
              <a:rPr lang="fr-BE" sz="2200" dirty="0">
                <a:solidFill>
                  <a:schemeClr val="accent1"/>
                </a:solidFill>
              </a:rPr>
              <a:t>: favoriser </a:t>
            </a:r>
          </a:p>
          <a:p>
            <a:pPr marL="702000" lvl="0">
              <a:spcBef>
                <a:spcPts val="600"/>
              </a:spcBef>
              <a:spcAft>
                <a:spcPts val="300"/>
              </a:spcAft>
            </a:pPr>
            <a:r>
              <a:rPr lang="fr-BE" sz="2000" dirty="0">
                <a:solidFill>
                  <a:schemeClr val="accent1"/>
                </a:solidFill>
              </a:rPr>
              <a:t>Le partage sur ce qui est mis en place par les consortiums dans un contexte où il existe une grande liberté des établissements d’ES </a:t>
            </a:r>
          </a:p>
          <a:p>
            <a:pPr marL="702000" lvl="0">
              <a:spcBef>
                <a:spcPts val="600"/>
              </a:spcBef>
              <a:spcAft>
                <a:spcPts val="300"/>
              </a:spcAft>
            </a:pPr>
            <a:r>
              <a:rPr lang="fr-BE" sz="2000" dirty="0">
                <a:solidFill>
                  <a:schemeClr val="accent1"/>
                </a:solidFill>
              </a:rPr>
              <a:t>La convergence de ce qui est mis en place</a:t>
            </a:r>
          </a:p>
          <a:p>
            <a:pPr lvl="0">
              <a:spcBef>
                <a:spcPts val="600"/>
              </a:spcBef>
              <a:spcAft>
                <a:spcPts val="300"/>
              </a:spcAft>
            </a:pPr>
            <a:r>
              <a:rPr lang="fr-BE" sz="2200" b="1" dirty="0">
                <a:solidFill>
                  <a:schemeClr val="accent1"/>
                </a:solidFill>
              </a:rPr>
              <a:t>Composition</a:t>
            </a:r>
            <a:r>
              <a:rPr lang="fr-BE" sz="2200" dirty="0">
                <a:solidFill>
                  <a:schemeClr val="accent1"/>
                </a:solidFill>
              </a:rPr>
              <a:t> : </a:t>
            </a:r>
          </a:p>
          <a:p>
            <a:pPr marL="702000" lvl="0">
              <a:spcBef>
                <a:spcPts val="600"/>
              </a:spcBef>
              <a:spcAft>
                <a:spcPts val="300"/>
              </a:spcAft>
            </a:pPr>
            <a:r>
              <a:rPr lang="fr-BE" sz="2000" dirty="0">
                <a:solidFill>
                  <a:schemeClr val="accent1"/>
                </a:solidFill>
              </a:rPr>
              <a:t>1 représentant effectif et 1 représentant suppléant de chaque consortium </a:t>
            </a:r>
          </a:p>
          <a:p>
            <a:pPr lvl="0">
              <a:spcBef>
                <a:spcPts val="600"/>
              </a:spcBef>
              <a:spcAft>
                <a:spcPts val="300"/>
              </a:spcAft>
            </a:pPr>
            <a:r>
              <a:rPr lang="fr-BE" sz="2200" b="1" dirty="0">
                <a:solidFill>
                  <a:schemeClr val="accent1"/>
                </a:solidFill>
              </a:rPr>
              <a:t>Travaux</a:t>
            </a:r>
            <a:r>
              <a:rPr lang="fr-BE" sz="2200" dirty="0">
                <a:solidFill>
                  <a:schemeClr val="accent1"/>
                </a:solidFill>
              </a:rPr>
              <a:t> : </a:t>
            </a:r>
          </a:p>
          <a:p>
            <a:pPr marL="702000" lvl="0">
              <a:spcBef>
                <a:spcPts val="600"/>
              </a:spcBef>
              <a:spcAft>
                <a:spcPts val="300"/>
              </a:spcAft>
            </a:pPr>
            <a:r>
              <a:rPr lang="fr-BE" sz="2000" dirty="0">
                <a:solidFill>
                  <a:schemeClr val="accent1"/>
                </a:solidFill>
              </a:rPr>
              <a:t>4 / 5 réunions par année académique</a:t>
            </a:r>
          </a:p>
          <a:p>
            <a:pPr marL="702000" lvl="0">
              <a:spcBef>
                <a:spcPts val="600"/>
              </a:spcBef>
              <a:spcAft>
                <a:spcPts val="300"/>
              </a:spcAft>
            </a:pPr>
            <a:r>
              <a:rPr lang="fr-BE" sz="2000" dirty="0">
                <a:solidFill>
                  <a:schemeClr val="accent1"/>
                </a:solidFill>
              </a:rPr>
              <a:t>Auxquelles l’ONE est invitée pour les points à l’ordre du jour qui le justifient</a:t>
            </a:r>
          </a:p>
        </p:txBody>
      </p:sp>
      <p:sp>
        <p:nvSpPr>
          <p:cNvPr id="4" name="ZoneTexte 3">
            <a:extLst>
              <a:ext uri="{FF2B5EF4-FFF2-40B4-BE49-F238E27FC236}">
                <a16:creationId xmlns:a16="http://schemas.microsoft.com/office/drawing/2014/main" id="{C2E023BA-5641-528E-B669-6E59B3DE23CD}"/>
              </a:ext>
            </a:extLst>
          </p:cNvPr>
          <p:cNvSpPr txBox="1"/>
          <p:nvPr/>
        </p:nvSpPr>
        <p:spPr>
          <a:xfrm>
            <a:off x="641975" y="904461"/>
            <a:ext cx="10339306" cy="584775"/>
          </a:xfrm>
          <a:prstGeom prst="rect">
            <a:avLst/>
          </a:prstGeom>
          <a:noFill/>
        </p:spPr>
        <p:txBody>
          <a:bodyPr wrap="square" rtlCol="0">
            <a:spAutoFit/>
          </a:bodyPr>
          <a:lstStyle/>
          <a:p>
            <a:r>
              <a:rPr lang="fr-FR" sz="3200" b="1" dirty="0">
                <a:solidFill>
                  <a:schemeClr val="bg1"/>
                </a:solidFill>
                <a:latin typeface="Calibri" panose="020F0502020204030204" pitchFamily="34" charset="0"/>
                <a:cs typeface="Calibri" panose="020F0502020204030204" pitchFamily="34" charset="0"/>
              </a:rPr>
              <a:t>Evolution du GT et de ses travaux </a:t>
            </a:r>
          </a:p>
        </p:txBody>
      </p:sp>
    </p:spTree>
    <p:extLst>
      <p:ext uri="{BB962C8B-B14F-4D97-AF65-F5344CB8AC3E}">
        <p14:creationId xmlns:p14="http://schemas.microsoft.com/office/powerpoint/2010/main" val="996457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dissolv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dissolv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pattFill prst="pct25">
          <a:fgClr>
            <a:schemeClr val="accent1">
              <a:lumMod val="20000"/>
              <a:lumOff val="80000"/>
            </a:schemeClr>
          </a:fgClr>
          <a:bgClr>
            <a:schemeClr val="bg1"/>
          </a:bgClr>
        </a:pattFill>
        <a:effectLst/>
      </p:bgPr>
    </p:bg>
    <p:spTree>
      <p:nvGrpSpPr>
        <p:cNvPr id="1" name="">
          <a:extLst>
            <a:ext uri="{FF2B5EF4-FFF2-40B4-BE49-F238E27FC236}">
              <a16:creationId xmlns:a16="http://schemas.microsoft.com/office/drawing/2014/main" id="{9BF62324-F7F7-242A-9031-AFE8A3A7DF1D}"/>
            </a:ext>
          </a:extLst>
        </p:cNvPr>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3D5945A-1F27-1D92-27C5-A28652C9F4CE}"/>
              </a:ext>
            </a:extLst>
          </p:cNvPr>
          <p:cNvSpPr>
            <a:spLocks noGrp="1"/>
          </p:cNvSpPr>
          <p:nvPr>
            <p:ph idx="1"/>
          </p:nvPr>
        </p:nvSpPr>
        <p:spPr>
          <a:xfrm>
            <a:off x="412979" y="1859033"/>
            <a:ext cx="11366042" cy="4821167"/>
          </a:xfrm>
        </p:spPr>
        <p:txBody>
          <a:bodyPr anchor="ctr">
            <a:noAutofit/>
          </a:bodyPr>
          <a:lstStyle/>
          <a:p>
            <a:pPr lvl="0">
              <a:spcBef>
                <a:spcPts val="600"/>
              </a:spcBef>
              <a:spcAft>
                <a:spcPts val="300"/>
              </a:spcAft>
            </a:pPr>
            <a:r>
              <a:rPr lang="fr-BE" sz="2200" dirty="0">
                <a:solidFill>
                  <a:schemeClr val="accent1"/>
                </a:solidFill>
              </a:rPr>
              <a:t>Portent plus spécialement sur :</a:t>
            </a:r>
          </a:p>
          <a:p>
            <a:pPr marL="666900" lvl="0" indent="-342900">
              <a:spcBef>
                <a:spcPts val="600"/>
              </a:spcBef>
              <a:spcAft>
                <a:spcPts val="300"/>
              </a:spcAft>
              <a:buSzPct val="75000"/>
              <a:buFont typeface="Courier New" panose="02070309020205020404" pitchFamily="49" charset="0"/>
              <a:buChar char="o"/>
            </a:pPr>
            <a:r>
              <a:rPr lang="fr-BE" sz="2200" dirty="0">
                <a:solidFill>
                  <a:schemeClr val="accent1"/>
                </a:solidFill>
              </a:rPr>
              <a:t>Les </a:t>
            </a:r>
            <a:r>
              <a:rPr lang="fr-BE" sz="2200" b="1" dirty="0">
                <a:solidFill>
                  <a:schemeClr val="accent1"/>
                </a:solidFill>
              </a:rPr>
              <a:t>passerelles</a:t>
            </a:r>
            <a:r>
              <a:rPr lang="fr-BE" sz="2200" dirty="0">
                <a:solidFill>
                  <a:schemeClr val="accent1"/>
                </a:solidFill>
              </a:rPr>
              <a:t> :</a:t>
            </a:r>
          </a:p>
          <a:p>
            <a:pPr marL="810900" lvl="0" indent="-162900">
              <a:spcBef>
                <a:spcPts val="600"/>
              </a:spcBef>
              <a:spcAft>
                <a:spcPts val="300"/>
              </a:spcAft>
              <a:buSzPct val="75000"/>
              <a:buFont typeface="Arial" panose="020B0604020202020204" pitchFamily="34" charset="0"/>
              <a:buChar char="•"/>
            </a:pPr>
            <a:r>
              <a:rPr lang="fr-BE" sz="2000" dirty="0">
                <a:solidFill>
                  <a:schemeClr val="accent1"/>
                </a:solidFill>
              </a:rPr>
              <a:t>Accès direct vers certains bacheliers de spécialisation (art. 107 du décret Paysage) </a:t>
            </a:r>
          </a:p>
          <a:p>
            <a:pPr marL="810900" lvl="0" indent="-162900">
              <a:spcBef>
                <a:spcPts val="600"/>
              </a:spcBef>
              <a:spcAft>
                <a:spcPts val="300"/>
              </a:spcAft>
              <a:buSzPct val="75000"/>
              <a:buFont typeface="Arial" panose="020B0604020202020204" pitchFamily="34" charset="0"/>
              <a:buChar char="•"/>
            </a:pPr>
            <a:r>
              <a:rPr lang="fr-BE" sz="2000" dirty="0">
                <a:solidFill>
                  <a:schemeClr val="accent1"/>
                </a:solidFill>
              </a:rPr>
              <a:t>Accès conditionné* vers certains masters (art. 111 du décret Paysage) </a:t>
            </a:r>
          </a:p>
          <a:p>
            <a:pPr marL="648000" lvl="0" indent="0">
              <a:spcBef>
                <a:spcPts val="600"/>
              </a:spcBef>
              <a:spcAft>
                <a:spcPts val="300"/>
              </a:spcAft>
              <a:buSzPct val="75000"/>
              <a:buNone/>
            </a:pPr>
            <a:r>
              <a:rPr lang="fr-BE" sz="2000" dirty="0">
                <a:solidFill>
                  <a:schemeClr val="accent1"/>
                </a:solidFill>
              </a:rPr>
              <a:t>  * Fourchettes de crédits complémentaires : 0-15 ... 45-60</a:t>
            </a:r>
          </a:p>
          <a:p>
            <a:pPr marL="666900" lvl="0" indent="-342900">
              <a:spcBef>
                <a:spcPts val="600"/>
              </a:spcBef>
              <a:spcAft>
                <a:spcPts val="300"/>
              </a:spcAft>
              <a:buSzPct val="75000"/>
              <a:buFont typeface="Courier New" panose="02070309020205020404" pitchFamily="49" charset="0"/>
              <a:buChar char="o"/>
            </a:pPr>
            <a:r>
              <a:rPr lang="fr-BE" sz="2200" dirty="0">
                <a:solidFill>
                  <a:schemeClr val="accent1"/>
                </a:solidFill>
              </a:rPr>
              <a:t>La </a:t>
            </a:r>
            <a:r>
              <a:rPr lang="fr-BE" sz="2200" b="1" dirty="0">
                <a:solidFill>
                  <a:schemeClr val="accent1"/>
                </a:solidFill>
              </a:rPr>
              <a:t>formation continue</a:t>
            </a:r>
            <a:r>
              <a:rPr lang="fr-BE" sz="2200" dirty="0">
                <a:solidFill>
                  <a:schemeClr val="accent1"/>
                </a:solidFill>
              </a:rPr>
              <a:t> des formateurs du Bac avec notamment :</a:t>
            </a:r>
          </a:p>
          <a:p>
            <a:pPr marL="810900" lvl="0" indent="-162900">
              <a:spcBef>
                <a:spcPts val="600"/>
              </a:spcBef>
              <a:spcAft>
                <a:spcPts val="300"/>
              </a:spcAft>
              <a:buSzPct val="75000"/>
              <a:buFont typeface="Arial" panose="020B0604020202020204" pitchFamily="34" charset="0"/>
              <a:buChar char="•"/>
            </a:pPr>
            <a:r>
              <a:rPr lang="fr-BE" sz="2000" dirty="0">
                <a:solidFill>
                  <a:schemeClr val="accent1"/>
                </a:solidFill>
              </a:rPr>
              <a:t>L’organisation d’une journée des formateurs qui aura lieu le 14/04 à Namur </a:t>
            </a:r>
          </a:p>
          <a:p>
            <a:pPr marL="1062900" lvl="0" indent="-162900">
              <a:spcBef>
                <a:spcPts val="600"/>
              </a:spcBef>
              <a:spcAft>
                <a:spcPts val="300"/>
              </a:spcAft>
              <a:buSzPct val="75000"/>
              <a:buFont typeface="Arial" panose="020B0604020202020204" pitchFamily="34" charset="0"/>
              <a:buChar char="•"/>
            </a:pPr>
            <a:r>
              <a:rPr lang="fr-BE" sz="2000" dirty="0">
                <a:solidFill>
                  <a:schemeClr val="accent1"/>
                </a:solidFill>
              </a:rPr>
              <a:t>Matinée : observation de pratiques dans des milieux d’accueil </a:t>
            </a:r>
          </a:p>
          <a:p>
            <a:pPr marL="1062900" lvl="0" indent="-162900">
              <a:spcBef>
                <a:spcPts val="600"/>
              </a:spcBef>
              <a:spcAft>
                <a:spcPts val="300"/>
              </a:spcAft>
              <a:buSzPct val="75000"/>
              <a:buFont typeface="Arial" panose="020B0604020202020204" pitchFamily="34" charset="0"/>
              <a:buChar char="•"/>
            </a:pPr>
            <a:r>
              <a:rPr lang="fr-BE" sz="2000" dirty="0">
                <a:solidFill>
                  <a:schemeClr val="accent1"/>
                </a:solidFill>
              </a:rPr>
              <a:t>Après-midi : ateliers thématiques visant à enrichir la réflexion sur les contenus de la formation et </a:t>
            </a:r>
            <a:r>
              <a:rPr lang="fr-BE" sz="2000">
                <a:solidFill>
                  <a:schemeClr val="accent1"/>
                </a:solidFill>
              </a:rPr>
              <a:t>leur construction</a:t>
            </a:r>
            <a:endParaRPr lang="fr-BE" sz="2000" dirty="0">
              <a:solidFill>
                <a:schemeClr val="accent1"/>
              </a:solidFill>
            </a:endParaRPr>
          </a:p>
          <a:p>
            <a:pPr marL="666900" lvl="0" indent="-342900">
              <a:spcBef>
                <a:spcPts val="600"/>
              </a:spcBef>
              <a:spcAft>
                <a:spcPts val="300"/>
              </a:spcAft>
              <a:buSzPct val="75000"/>
              <a:buFont typeface="Courier New" panose="02070309020205020404" pitchFamily="49" charset="0"/>
              <a:buChar char="o"/>
            </a:pPr>
            <a:r>
              <a:rPr lang="fr-BE" sz="2200" dirty="0">
                <a:solidFill>
                  <a:schemeClr val="accent1"/>
                </a:solidFill>
              </a:rPr>
              <a:t>Le </a:t>
            </a:r>
            <a:r>
              <a:rPr lang="fr-BE" sz="2200" b="1" dirty="0">
                <a:solidFill>
                  <a:schemeClr val="accent1"/>
                </a:solidFill>
              </a:rPr>
              <a:t>nom du métier </a:t>
            </a:r>
          </a:p>
        </p:txBody>
      </p:sp>
      <p:sp>
        <p:nvSpPr>
          <p:cNvPr id="4" name="ZoneTexte 3">
            <a:extLst>
              <a:ext uri="{FF2B5EF4-FFF2-40B4-BE49-F238E27FC236}">
                <a16:creationId xmlns:a16="http://schemas.microsoft.com/office/drawing/2014/main" id="{1A1E3180-7B69-F6FB-996D-FC118EB21D9A}"/>
              </a:ext>
            </a:extLst>
          </p:cNvPr>
          <p:cNvSpPr txBox="1"/>
          <p:nvPr/>
        </p:nvSpPr>
        <p:spPr>
          <a:xfrm>
            <a:off x="641975" y="904461"/>
            <a:ext cx="10339306" cy="584775"/>
          </a:xfrm>
          <a:prstGeom prst="rect">
            <a:avLst/>
          </a:prstGeom>
          <a:noFill/>
        </p:spPr>
        <p:txBody>
          <a:bodyPr wrap="square" rtlCol="0">
            <a:spAutoFit/>
          </a:bodyPr>
          <a:lstStyle/>
          <a:p>
            <a:r>
              <a:rPr lang="fr-FR" sz="3200" b="1" dirty="0">
                <a:solidFill>
                  <a:schemeClr val="bg1"/>
                </a:solidFill>
                <a:latin typeface="Calibri" panose="020F0502020204030204" pitchFamily="34" charset="0"/>
                <a:cs typeface="Calibri" panose="020F0502020204030204" pitchFamily="34" charset="0"/>
              </a:rPr>
              <a:t>Travaux actuels du G9 </a:t>
            </a:r>
          </a:p>
        </p:txBody>
      </p:sp>
    </p:spTree>
    <p:extLst>
      <p:ext uri="{BB962C8B-B14F-4D97-AF65-F5344CB8AC3E}">
        <p14:creationId xmlns:p14="http://schemas.microsoft.com/office/powerpoint/2010/main" val="27067874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dissolv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dissolv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dissolv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pattFill prst="pct30">
          <a:fgClr>
            <a:schemeClr val="accent1">
              <a:lumMod val="20000"/>
              <a:lumOff val="80000"/>
            </a:schemeClr>
          </a:fgClr>
          <a:bgClr>
            <a:schemeClr val="bg1"/>
          </a:bgClr>
        </a:pattFill>
        <a:effectLst/>
      </p:bgPr>
    </p:bg>
    <p:spTree>
      <p:nvGrpSpPr>
        <p:cNvPr id="1" name="">
          <a:extLst>
            <a:ext uri="{FF2B5EF4-FFF2-40B4-BE49-F238E27FC236}">
              <a16:creationId xmlns:a16="http://schemas.microsoft.com/office/drawing/2014/main" id="{43D5D399-7447-858C-67A2-45924232DB57}"/>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6420EA05-4015-6113-C133-C518EBCF1B6B}"/>
              </a:ext>
            </a:extLst>
          </p:cNvPr>
          <p:cNvSpPr>
            <a:spLocks noGrp="1"/>
          </p:cNvSpPr>
          <p:nvPr>
            <p:ph type="title"/>
          </p:nvPr>
        </p:nvSpPr>
        <p:spPr>
          <a:xfrm>
            <a:off x="581191" y="2142718"/>
            <a:ext cx="11029615" cy="1991400"/>
          </a:xfrm>
        </p:spPr>
        <p:txBody>
          <a:bodyPr>
            <a:normAutofit/>
          </a:bodyPr>
          <a:lstStyle/>
          <a:p>
            <a:pPr algn="r"/>
            <a:r>
              <a:rPr lang="fr-FR" sz="3200" b="1" i="1" cap="none" dirty="0">
                <a:solidFill>
                  <a:schemeClr val="accent2"/>
                </a:solidFill>
                <a:latin typeface="Calibri" panose="020F0502020204030204" pitchFamily="34" charset="0"/>
                <a:cs typeface="Calibri" panose="020F0502020204030204" pitchFamily="34" charset="0"/>
              </a:rPr>
              <a:t>Formation complémentaire des directions des milieux d’accueil    </a:t>
            </a:r>
            <a:br>
              <a:rPr lang="fr-FR" sz="3500" b="1" i="1" dirty="0">
                <a:latin typeface="Calibri" panose="020F0502020204030204" pitchFamily="34" charset="0"/>
                <a:cs typeface="Calibri" panose="020F0502020204030204" pitchFamily="34" charset="0"/>
              </a:rPr>
            </a:br>
            <a:r>
              <a:rPr lang="fr-FR" b="1" i="1" dirty="0">
                <a:latin typeface="Calibri" panose="020F0502020204030204" pitchFamily="34" charset="0"/>
                <a:cs typeface="Calibri" panose="020F0502020204030204" pitchFamily="34" charset="0"/>
              </a:rPr>
              <a:t> </a:t>
            </a:r>
          </a:p>
        </p:txBody>
      </p:sp>
      <p:sp>
        <p:nvSpPr>
          <p:cNvPr id="3" name="Espace réservé du texte 2">
            <a:extLst>
              <a:ext uri="{FF2B5EF4-FFF2-40B4-BE49-F238E27FC236}">
                <a16:creationId xmlns:a16="http://schemas.microsoft.com/office/drawing/2014/main" id="{55492093-1FF0-B890-E226-B7590B6F3DC4}"/>
              </a:ext>
            </a:extLst>
          </p:cNvPr>
          <p:cNvSpPr>
            <a:spLocks noGrp="1"/>
          </p:cNvSpPr>
          <p:nvPr>
            <p:ph type="body" idx="1"/>
          </p:nvPr>
        </p:nvSpPr>
        <p:spPr>
          <a:xfrm>
            <a:off x="407964" y="3889420"/>
            <a:ext cx="11202842" cy="1231220"/>
          </a:xfrm>
        </p:spPr>
        <p:txBody>
          <a:bodyPr>
            <a:normAutofit fontScale="85000" lnSpcReduction="10000"/>
          </a:bodyPr>
          <a:lstStyle/>
          <a:p>
            <a:pPr algn="r"/>
            <a:r>
              <a:rPr lang="fr-FR" sz="2400" b="1" i="1" cap="none" dirty="0">
                <a:solidFill>
                  <a:schemeClr val="accent1"/>
                </a:solidFill>
              </a:rPr>
              <a:t>Isabelle Lambert</a:t>
            </a:r>
          </a:p>
          <a:p>
            <a:pPr algn="r"/>
            <a:r>
              <a:rPr lang="fr-FR" b="1" i="1" cap="none" dirty="0">
                <a:solidFill>
                  <a:schemeClr val="accent1"/>
                </a:solidFill>
              </a:rPr>
              <a:t>Coordinatrice du Bac AEJE – consortium luxembourgeois</a:t>
            </a:r>
          </a:p>
          <a:p>
            <a:pPr algn="r"/>
            <a:r>
              <a:rPr lang="fr-FR" b="1" i="1" cap="none" dirty="0">
                <a:solidFill>
                  <a:schemeClr val="accent1"/>
                </a:solidFill>
              </a:rPr>
              <a:t>Coordinatrice de la FCDMA pour les provinces de Namur et Luxembourg </a:t>
            </a:r>
            <a:r>
              <a:rPr lang="fr-FR" sz="1600" b="1" i="1" cap="none" dirty="0">
                <a:solidFill>
                  <a:schemeClr val="accent1"/>
                </a:solidFill>
              </a:rPr>
              <a:t>(HE Robert Schuman – HE Albert Jacquard – PROMEMPLOI) </a:t>
            </a:r>
          </a:p>
          <a:p>
            <a:pPr algn="r"/>
            <a:endParaRPr lang="fr-FR" b="1" i="1" cap="none" dirty="0">
              <a:solidFill>
                <a:schemeClr val="accent1"/>
              </a:solidFill>
            </a:endParaRPr>
          </a:p>
        </p:txBody>
      </p:sp>
    </p:spTree>
    <p:extLst>
      <p:ext uri="{BB962C8B-B14F-4D97-AF65-F5344CB8AC3E}">
        <p14:creationId xmlns:p14="http://schemas.microsoft.com/office/powerpoint/2010/main" val="318804865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05FDB5-FB65-EAF9-6991-45D56AEC0B9E}"/>
              </a:ext>
            </a:extLst>
          </p:cNvPr>
          <p:cNvSpPr>
            <a:spLocks noGrp="1"/>
          </p:cNvSpPr>
          <p:nvPr>
            <p:ph type="title"/>
          </p:nvPr>
        </p:nvSpPr>
        <p:spPr/>
        <p:txBody>
          <a:bodyPr/>
          <a:lstStyle/>
          <a:p>
            <a:r>
              <a:rPr lang="fr-FR" dirty="0"/>
              <a:t>L’émergence du projet</a:t>
            </a:r>
            <a:endParaRPr lang="fr-BE" dirty="0"/>
          </a:p>
        </p:txBody>
      </p:sp>
      <p:sp>
        <p:nvSpPr>
          <p:cNvPr id="3" name="Espace réservé du contenu 2">
            <a:extLst>
              <a:ext uri="{FF2B5EF4-FFF2-40B4-BE49-F238E27FC236}">
                <a16:creationId xmlns:a16="http://schemas.microsoft.com/office/drawing/2014/main" id="{EDA383D7-7D6E-8C7A-9C16-ADB399DA778A}"/>
              </a:ext>
            </a:extLst>
          </p:cNvPr>
          <p:cNvSpPr>
            <a:spLocks noGrp="1"/>
          </p:cNvSpPr>
          <p:nvPr>
            <p:ph idx="1"/>
          </p:nvPr>
        </p:nvSpPr>
        <p:spPr/>
        <p:txBody>
          <a:bodyPr>
            <a:normAutofit/>
          </a:bodyPr>
          <a:lstStyle/>
          <a:p>
            <a:r>
              <a:rPr lang="fr-FR" sz="2200" b="0" i="0" dirty="0">
                <a:solidFill>
                  <a:srgbClr val="000000"/>
                </a:solidFill>
                <a:effectLst/>
                <a:latin typeface="Calibri" panose="020F0502020204030204" pitchFamily="34" charset="0"/>
                <a:cs typeface="Calibri" panose="020F0502020204030204" pitchFamily="34" charset="0"/>
              </a:rPr>
              <a:t>Assurer la direction d'un milieu d'accueil de la petite enfance est un </a:t>
            </a:r>
            <a:r>
              <a:rPr lang="fr-FR" sz="2200" b="1" i="0" dirty="0">
                <a:solidFill>
                  <a:srgbClr val="000000"/>
                </a:solidFill>
                <a:effectLst/>
                <a:latin typeface="Calibri" panose="020F0502020204030204" pitchFamily="34" charset="0"/>
                <a:cs typeface="Calibri" panose="020F0502020204030204" pitchFamily="34" charset="0"/>
              </a:rPr>
              <a:t>métier aux multiples facettes</a:t>
            </a:r>
            <a:r>
              <a:rPr lang="fr-FR" sz="2200" b="0" i="0" dirty="0">
                <a:solidFill>
                  <a:srgbClr val="000000"/>
                </a:solidFill>
                <a:effectLst/>
                <a:latin typeface="Calibri" panose="020F0502020204030204" pitchFamily="34" charset="0"/>
                <a:cs typeface="Calibri" panose="020F0502020204030204" pitchFamily="34" charset="0"/>
              </a:rPr>
              <a:t>. Il nécessite de maîtriser des compétences managériales, pédagogiques et relationnelles. </a:t>
            </a:r>
          </a:p>
          <a:p>
            <a:r>
              <a:rPr lang="fr-FR" sz="2200" b="0" i="0" dirty="0">
                <a:solidFill>
                  <a:srgbClr val="000000"/>
                </a:solidFill>
                <a:effectLst/>
                <a:latin typeface="Calibri" panose="020F0502020204030204" pitchFamily="34" charset="0"/>
                <a:cs typeface="Calibri" panose="020F0502020204030204" pitchFamily="34" charset="0"/>
              </a:rPr>
              <a:t>La formation complémentaire pour les directions de milieux d'accueil a été réfléchie afin d’offrir un lieu de formation complémentaire permettant de </a:t>
            </a:r>
            <a:r>
              <a:rPr lang="fr-FR" sz="2200" b="1" i="0" dirty="0">
                <a:solidFill>
                  <a:srgbClr val="000000"/>
                </a:solidFill>
                <a:effectLst/>
                <a:latin typeface="Calibri" panose="020F0502020204030204" pitchFamily="34" charset="0"/>
                <a:cs typeface="Calibri" panose="020F0502020204030204" pitchFamily="34" charset="0"/>
              </a:rPr>
              <a:t>développer les compétences</a:t>
            </a:r>
            <a:r>
              <a:rPr lang="fr-FR" sz="2200" b="0" i="0" dirty="0">
                <a:solidFill>
                  <a:srgbClr val="000000"/>
                </a:solidFill>
                <a:effectLst/>
                <a:latin typeface="Calibri" panose="020F0502020204030204" pitchFamily="34" charset="0"/>
                <a:cs typeface="Calibri" panose="020F0502020204030204" pitchFamily="34" charset="0"/>
              </a:rPr>
              <a:t> essentielles pour incarner cette fonction.</a:t>
            </a:r>
            <a:endParaRPr lang="fr-BE" sz="2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91829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AECDE0D-45E9-F6D4-D9CF-8DA234321DB7}"/>
              </a:ext>
            </a:extLst>
          </p:cNvPr>
          <p:cNvSpPr>
            <a:spLocks noGrp="1"/>
          </p:cNvSpPr>
          <p:nvPr>
            <p:ph type="title"/>
          </p:nvPr>
        </p:nvSpPr>
        <p:spPr/>
        <p:txBody>
          <a:bodyPr/>
          <a:lstStyle/>
          <a:p>
            <a:endParaRPr lang="fr-BE"/>
          </a:p>
        </p:txBody>
      </p:sp>
      <p:sp>
        <p:nvSpPr>
          <p:cNvPr id="3" name="Espace réservé du contenu 2">
            <a:extLst>
              <a:ext uri="{FF2B5EF4-FFF2-40B4-BE49-F238E27FC236}">
                <a16:creationId xmlns:a16="http://schemas.microsoft.com/office/drawing/2014/main" id="{9364A1B3-3C8B-AA17-0A36-7C23EC3FEDBB}"/>
              </a:ext>
            </a:extLst>
          </p:cNvPr>
          <p:cNvSpPr>
            <a:spLocks noGrp="1"/>
          </p:cNvSpPr>
          <p:nvPr>
            <p:ph idx="1"/>
          </p:nvPr>
        </p:nvSpPr>
        <p:spPr/>
        <p:txBody>
          <a:bodyPr>
            <a:normAutofit/>
          </a:bodyPr>
          <a:lstStyle/>
          <a:p>
            <a:r>
              <a:rPr lang="fr-FR" sz="2200" dirty="0">
                <a:latin typeface="Calibri" panose="020F0502020204030204" pitchFamily="34" charset="0"/>
                <a:cs typeface="Calibri" panose="020F0502020204030204" pitchFamily="34" charset="0"/>
              </a:rPr>
              <a:t>Les formations initiales, bien que précieuses ne suffisent pas à l’heure actuelle à préparer pleinement les professionnels à cette responsabilité unique. </a:t>
            </a:r>
          </a:p>
          <a:p>
            <a:endParaRPr lang="fr-FR" sz="2200" dirty="0">
              <a:latin typeface="Calibri" panose="020F0502020204030204" pitchFamily="34" charset="0"/>
              <a:cs typeface="Calibri" panose="020F0502020204030204" pitchFamily="34" charset="0"/>
            </a:endParaRPr>
          </a:p>
          <a:p>
            <a:r>
              <a:rPr lang="fr-FR" sz="2200" dirty="0">
                <a:latin typeface="Calibri" panose="020F0502020204030204" pitchFamily="34" charset="0"/>
                <a:cs typeface="Calibri" panose="020F0502020204030204" pitchFamily="34" charset="0"/>
              </a:rPr>
              <a:t>Penser le management implique d'adopter une vision systémique du milieu d'accueil, mobilisant les apports de divers domaines tels que la psychopédagogie, la psychologie, l'économie et la sociologie et d’être accompagné dans l’acquisition de ces compétences s’est avéré fondamental</a:t>
            </a:r>
            <a:endParaRPr lang="fr-BE" sz="2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76483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B8AC2F-FAD2-52AD-2318-1891358376DF}"/>
              </a:ext>
            </a:extLst>
          </p:cNvPr>
          <p:cNvSpPr>
            <a:spLocks noGrp="1"/>
          </p:cNvSpPr>
          <p:nvPr>
            <p:ph type="title"/>
          </p:nvPr>
        </p:nvSpPr>
        <p:spPr>
          <a:xfrm>
            <a:off x="4401850" y="702156"/>
            <a:ext cx="7208958" cy="1013800"/>
          </a:xfrm>
        </p:spPr>
        <p:txBody>
          <a:bodyPr>
            <a:normAutofit/>
          </a:bodyPr>
          <a:lstStyle/>
          <a:p>
            <a:r>
              <a:rPr lang="fr-FR" dirty="0"/>
              <a:t>Deux enjeux :</a:t>
            </a:r>
            <a:endParaRPr lang="fr-BE" dirty="0"/>
          </a:p>
        </p:txBody>
      </p:sp>
      <p:pic>
        <p:nvPicPr>
          <p:cNvPr id="1026" name="Picture 2" descr="Article - Public - Office de la naissance et de l'enfance">
            <a:extLst>
              <a:ext uri="{FF2B5EF4-FFF2-40B4-BE49-F238E27FC236}">
                <a16:creationId xmlns:a16="http://schemas.microsoft.com/office/drawing/2014/main" id="{33250648-2F7B-2A8C-76E2-88035E492FBD}"/>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082056" y="1013254"/>
            <a:ext cx="2312072" cy="4893276"/>
          </a:xfrm>
          <a:prstGeom prst="rect">
            <a:avLst/>
          </a:prstGeom>
          <a:noFill/>
          <a:extLst>
            <a:ext uri="{909E8E84-426E-40DD-AFC4-6F175D3DCCD1}">
              <a14:hiddenFill xmlns:a14="http://schemas.microsoft.com/office/drawing/2010/main">
                <a:solidFill>
                  <a:srgbClr val="FFFFFF"/>
                </a:solidFill>
              </a14:hiddenFill>
            </a:ext>
          </a:extLst>
        </p:spPr>
      </p:pic>
      <p:sp>
        <p:nvSpPr>
          <p:cNvPr id="3" name="Espace réservé du contenu 2">
            <a:extLst>
              <a:ext uri="{FF2B5EF4-FFF2-40B4-BE49-F238E27FC236}">
                <a16:creationId xmlns:a16="http://schemas.microsoft.com/office/drawing/2014/main" id="{8DC7F4A7-4E7E-8C75-5E4B-91508CF9930F}"/>
              </a:ext>
            </a:extLst>
          </p:cNvPr>
          <p:cNvSpPr>
            <a:spLocks noGrp="1"/>
          </p:cNvSpPr>
          <p:nvPr>
            <p:ph idx="1"/>
          </p:nvPr>
        </p:nvSpPr>
        <p:spPr>
          <a:xfrm>
            <a:off x="4401849" y="2180496"/>
            <a:ext cx="7208957" cy="4045683"/>
          </a:xfrm>
        </p:spPr>
        <p:txBody>
          <a:bodyPr>
            <a:normAutofit/>
          </a:bodyPr>
          <a:lstStyle/>
          <a:p>
            <a:r>
              <a:rPr lang="fr-FR" sz="2200" dirty="0"/>
              <a:t>Affiner les connaissances et compétences des directions en fonction</a:t>
            </a:r>
          </a:p>
          <a:p>
            <a:r>
              <a:rPr lang="fr-FR" sz="2200" dirty="0"/>
              <a:t>Incarner une posture professionnelle favorisant un management serein des structures d’accueil</a:t>
            </a:r>
            <a:endParaRPr lang="fr-BE" sz="2200" dirty="0"/>
          </a:p>
          <a:p>
            <a:endParaRPr lang="fr-BE" dirty="0"/>
          </a:p>
        </p:txBody>
      </p:sp>
    </p:spTree>
    <p:extLst>
      <p:ext uri="{BB962C8B-B14F-4D97-AF65-F5344CB8AC3E}">
        <p14:creationId xmlns:p14="http://schemas.microsoft.com/office/powerpoint/2010/main" val="1688057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pct30">
          <a:fgClr>
            <a:schemeClr val="accent1">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9DC3D2-9AC6-5DD4-4825-79E5F3C2DA03}"/>
              </a:ext>
            </a:extLst>
          </p:cNvPr>
          <p:cNvSpPr>
            <a:spLocks noGrp="1"/>
          </p:cNvSpPr>
          <p:nvPr>
            <p:ph type="title"/>
          </p:nvPr>
        </p:nvSpPr>
        <p:spPr>
          <a:xfrm>
            <a:off x="581191" y="2142718"/>
            <a:ext cx="11029615" cy="1991400"/>
          </a:xfrm>
        </p:spPr>
        <p:txBody>
          <a:bodyPr>
            <a:normAutofit/>
          </a:bodyPr>
          <a:lstStyle/>
          <a:p>
            <a:pPr algn="r"/>
            <a:r>
              <a:rPr lang="fr-FR" sz="3800" b="1" i="1" cap="none" dirty="0">
                <a:solidFill>
                  <a:schemeClr val="accent2"/>
                </a:solidFill>
                <a:latin typeface="Calibri" panose="020F0502020204030204" pitchFamily="34" charset="0"/>
                <a:cs typeface="Calibri" panose="020F0502020204030204" pitchFamily="34" charset="0"/>
              </a:rPr>
              <a:t>Le Bachelier en Accueil et Éducation du Jeune Enfant</a:t>
            </a:r>
            <a:br>
              <a:rPr lang="fr-FR" sz="3500" b="1" i="1" dirty="0">
                <a:latin typeface="Calibri" panose="020F0502020204030204" pitchFamily="34" charset="0"/>
                <a:cs typeface="Calibri" panose="020F0502020204030204" pitchFamily="34" charset="0"/>
              </a:rPr>
            </a:br>
            <a:r>
              <a:rPr lang="fr-FR" b="1" i="1" dirty="0">
                <a:latin typeface="Calibri" panose="020F0502020204030204" pitchFamily="34" charset="0"/>
                <a:cs typeface="Calibri" panose="020F0502020204030204" pitchFamily="34" charset="0"/>
              </a:rPr>
              <a:t> </a:t>
            </a:r>
          </a:p>
        </p:txBody>
      </p:sp>
      <p:sp>
        <p:nvSpPr>
          <p:cNvPr id="3" name="Espace réservé du texte 2">
            <a:extLst>
              <a:ext uri="{FF2B5EF4-FFF2-40B4-BE49-F238E27FC236}">
                <a16:creationId xmlns:a16="http://schemas.microsoft.com/office/drawing/2014/main" id="{D3CDD2A9-436E-92CC-DF85-091EAC151DFD}"/>
              </a:ext>
            </a:extLst>
          </p:cNvPr>
          <p:cNvSpPr>
            <a:spLocks noGrp="1"/>
          </p:cNvSpPr>
          <p:nvPr>
            <p:ph type="body" idx="1"/>
          </p:nvPr>
        </p:nvSpPr>
        <p:spPr>
          <a:xfrm>
            <a:off x="581190" y="3889420"/>
            <a:ext cx="11029615" cy="1007855"/>
          </a:xfrm>
        </p:spPr>
        <p:txBody>
          <a:bodyPr>
            <a:normAutofit fontScale="85000" lnSpcReduction="20000"/>
          </a:bodyPr>
          <a:lstStyle/>
          <a:p>
            <a:pPr algn="r"/>
            <a:r>
              <a:rPr lang="fr-FR" sz="2400" b="1" i="1" cap="none" dirty="0">
                <a:solidFill>
                  <a:schemeClr val="accent1"/>
                </a:solidFill>
              </a:rPr>
              <a:t>Laurence Denis</a:t>
            </a:r>
          </a:p>
          <a:p>
            <a:pPr algn="r"/>
            <a:r>
              <a:rPr lang="fr-FR" b="1" i="1" cap="none" dirty="0">
                <a:solidFill>
                  <a:schemeClr val="accent1"/>
                </a:solidFill>
              </a:rPr>
              <a:t>Co-Présidente du GT AEJE de l’ARES </a:t>
            </a:r>
          </a:p>
          <a:p>
            <a:pPr algn="r"/>
            <a:r>
              <a:rPr lang="fr-FR" b="1" i="1" cap="none" dirty="0">
                <a:solidFill>
                  <a:schemeClr val="accent1"/>
                </a:solidFill>
              </a:rPr>
              <a:t>Directrice-Présidente de la HE Robert Schuman</a:t>
            </a:r>
          </a:p>
        </p:txBody>
      </p:sp>
    </p:spTree>
    <p:extLst>
      <p:ext uri="{BB962C8B-B14F-4D97-AF65-F5344CB8AC3E}">
        <p14:creationId xmlns:p14="http://schemas.microsoft.com/office/powerpoint/2010/main" val="2412508959"/>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64EC70-DB66-6E99-2C5F-B4EA8103A835}"/>
              </a:ext>
            </a:extLst>
          </p:cNvPr>
          <p:cNvSpPr>
            <a:spLocks noGrp="1"/>
          </p:cNvSpPr>
          <p:nvPr>
            <p:ph type="title"/>
          </p:nvPr>
        </p:nvSpPr>
        <p:spPr/>
        <p:txBody>
          <a:bodyPr/>
          <a:lstStyle/>
          <a:p>
            <a:r>
              <a:rPr lang="fr-FR" dirty="0"/>
              <a:t>Plus qu’une simple formation continue</a:t>
            </a:r>
            <a:endParaRPr lang="fr-BE" dirty="0"/>
          </a:p>
        </p:txBody>
      </p:sp>
      <p:sp>
        <p:nvSpPr>
          <p:cNvPr id="3" name="Espace réservé du contenu 2">
            <a:extLst>
              <a:ext uri="{FF2B5EF4-FFF2-40B4-BE49-F238E27FC236}">
                <a16:creationId xmlns:a16="http://schemas.microsoft.com/office/drawing/2014/main" id="{DB5E3F70-62AA-59C4-612F-A89874AC7CA4}"/>
              </a:ext>
            </a:extLst>
          </p:cNvPr>
          <p:cNvSpPr>
            <a:spLocks noGrp="1"/>
          </p:cNvSpPr>
          <p:nvPr>
            <p:ph idx="1"/>
          </p:nvPr>
        </p:nvSpPr>
        <p:spPr/>
        <p:txBody>
          <a:bodyPr>
            <a:normAutofit/>
          </a:bodyPr>
          <a:lstStyle/>
          <a:p>
            <a:r>
              <a:rPr lang="fr-FR" sz="2200" dirty="0">
                <a:latin typeface="Calibri" panose="020F0502020204030204" pitchFamily="34" charset="0"/>
                <a:cs typeface="Calibri" panose="020F0502020204030204" pitchFamily="34" charset="0"/>
              </a:rPr>
              <a:t>Une formation complémentaire de niveau 6 européen reconnue par l’ARES, une façon aussi de reconnaître qu’il s’agit d’une fonction complexe</a:t>
            </a:r>
          </a:p>
          <a:p>
            <a:r>
              <a:rPr lang="fr-FR" sz="2200" dirty="0">
                <a:latin typeface="Calibri" panose="020F0502020204030204" pitchFamily="34" charset="0"/>
                <a:cs typeface="Calibri" panose="020F0502020204030204" pitchFamily="34" charset="0"/>
              </a:rPr>
              <a:t>Une formation ambitieuse qui valorise, qui professionnalise encore plus cette fonction.</a:t>
            </a:r>
            <a:endParaRPr lang="fr-BE" sz="2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364206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75498C-7B10-503F-BB03-ED103720AAD3}"/>
              </a:ext>
            </a:extLst>
          </p:cNvPr>
          <p:cNvSpPr>
            <a:spLocks noGrp="1"/>
          </p:cNvSpPr>
          <p:nvPr>
            <p:ph type="title"/>
          </p:nvPr>
        </p:nvSpPr>
        <p:spPr/>
        <p:txBody>
          <a:bodyPr/>
          <a:lstStyle/>
          <a:p>
            <a:r>
              <a:rPr lang="fr-FR" dirty="0"/>
              <a:t>4 opérateurs de formation répartis sur le territoire de la FWB</a:t>
            </a:r>
            <a:endParaRPr lang="fr-BE" dirty="0"/>
          </a:p>
        </p:txBody>
      </p:sp>
      <p:sp>
        <p:nvSpPr>
          <p:cNvPr id="3" name="Espace réservé du contenu 2">
            <a:extLst>
              <a:ext uri="{FF2B5EF4-FFF2-40B4-BE49-F238E27FC236}">
                <a16:creationId xmlns:a16="http://schemas.microsoft.com/office/drawing/2014/main" id="{48E28889-C4BA-01C3-24A6-280C870D42FD}"/>
              </a:ext>
            </a:extLst>
          </p:cNvPr>
          <p:cNvSpPr>
            <a:spLocks noGrp="1"/>
          </p:cNvSpPr>
          <p:nvPr>
            <p:ph idx="1"/>
          </p:nvPr>
        </p:nvSpPr>
        <p:spPr/>
        <p:txBody>
          <a:bodyPr>
            <a:normAutofit/>
          </a:bodyPr>
          <a:lstStyle/>
          <a:p>
            <a:r>
              <a:rPr lang="fr-FR" sz="2200" dirty="0">
                <a:latin typeface="Calibri" panose="020F0502020204030204" pitchFamily="34" charset="0"/>
                <a:cs typeface="Calibri" panose="020F0502020204030204" pitchFamily="34" charset="0"/>
              </a:rPr>
              <a:t>Pour la </a:t>
            </a:r>
            <a:r>
              <a:rPr lang="fr-FR" sz="2200" dirty="0" err="1">
                <a:latin typeface="Calibri" panose="020F0502020204030204" pitchFamily="34" charset="0"/>
                <a:cs typeface="Calibri" panose="020F0502020204030204" pitchFamily="34" charset="0"/>
              </a:rPr>
              <a:t>subrégion</a:t>
            </a:r>
            <a:r>
              <a:rPr lang="fr-FR" sz="2200" dirty="0">
                <a:latin typeface="Calibri" panose="020F0502020204030204" pitchFamily="34" charset="0"/>
                <a:cs typeface="Calibri" panose="020F0502020204030204" pitchFamily="34" charset="0"/>
              </a:rPr>
              <a:t> de Namur-Luxembourg, la formation est donnée par le consortium « Haute Ecole Robert Schuman – Haute Ecole Albert Jacquard et Promemploi »</a:t>
            </a:r>
          </a:p>
          <a:p>
            <a:r>
              <a:rPr lang="fr-FR" sz="2200" dirty="0">
                <a:latin typeface="Calibri" panose="020F0502020204030204" pitchFamily="34" charset="0"/>
                <a:cs typeface="Calibri" panose="020F0502020204030204" pitchFamily="34" charset="0"/>
              </a:rPr>
              <a:t>Pour la </a:t>
            </a:r>
            <a:r>
              <a:rPr lang="fr-FR" sz="2200" dirty="0" err="1">
                <a:latin typeface="Calibri" panose="020F0502020204030204" pitchFamily="34" charset="0"/>
                <a:cs typeface="Calibri" panose="020F0502020204030204" pitchFamily="34" charset="0"/>
              </a:rPr>
              <a:t>subrégion</a:t>
            </a:r>
            <a:r>
              <a:rPr lang="fr-FR" sz="2200" dirty="0">
                <a:latin typeface="Calibri" panose="020F0502020204030204" pitchFamily="34" charset="0"/>
                <a:cs typeface="Calibri" panose="020F0502020204030204" pitchFamily="34" charset="0"/>
              </a:rPr>
              <a:t> de Bruxelles-Brabant Wallon, la formation est donnée par Haute Ecole de Vinci</a:t>
            </a:r>
          </a:p>
          <a:p>
            <a:r>
              <a:rPr lang="fr-FR" sz="2200" dirty="0">
                <a:latin typeface="Calibri" panose="020F0502020204030204" pitchFamily="34" charset="0"/>
                <a:cs typeface="Calibri" panose="020F0502020204030204" pitchFamily="34" charset="0"/>
              </a:rPr>
              <a:t>Pour la </a:t>
            </a:r>
            <a:r>
              <a:rPr lang="fr-FR" sz="2200" dirty="0" err="1">
                <a:latin typeface="Calibri" panose="020F0502020204030204" pitchFamily="34" charset="0"/>
                <a:cs typeface="Calibri" panose="020F0502020204030204" pitchFamily="34" charset="0"/>
              </a:rPr>
              <a:t>subrégion</a:t>
            </a:r>
            <a:r>
              <a:rPr lang="fr-FR" sz="2200" dirty="0">
                <a:latin typeface="Calibri" panose="020F0502020204030204" pitchFamily="34" charset="0"/>
                <a:cs typeface="Calibri" panose="020F0502020204030204" pitchFamily="34" charset="0"/>
              </a:rPr>
              <a:t> de Liège, la formation est donnée par le consortium « Haute Ecole Mosane – Haute Ecole Charlemagne et Cours Promotion sociale pour Educateurs en fonction »</a:t>
            </a:r>
          </a:p>
          <a:p>
            <a:r>
              <a:rPr lang="fr-FR" sz="2200" dirty="0">
                <a:latin typeface="Calibri" panose="020F0502020204030204" pitchFamily="34" charset="0"/>
                <a:cs typeface="Calibri" panose="020F0502020204030204" pitchFamily="34" charset="0"/>
              </a:rPr>
              <a:t>Enfin au Hainaut, la formation est donnée par le consortium « Haute Ecole provinciale du Hainaut Condorcet – Haute Ecole en Hainaut »</a:t>
            </a:r>
            <a:endParaRPr lang="fr-BE" sz="2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27022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97457C9-A3E6-C5B7-DCE2-B68F002C42D0}"/>
              </a:ext>
            </a:extLst>
          </p:cNvPr>
          <p:cNvSpPr>
            <a:spLocks noGrp="1"/>
          </p:cNvSpPr>
          <p:nvPr>
            <p:ph type="title"/>
          </p:nvPr>
        </p:nvSpPr>
        <p:spPr/>
        <p:txBody>
          <a:bodyPr/>
          <a:lstStyle/>
          <a:p>
            <a:r>
              <a:rPr lang="fr-FR" dirty="0"/>
              <a:t>Des publics divers</a:t>
            </a:r>
            <a:endParaRPr lang="fr-BE" dirty="0"/>
          </a:p>
        </p:txBody>
      </p:sp>
      <p:sp>
        <p:nvSpPr>
          <p:cNvPr id="3" name="Espace réservé du contenu 2">
            <a:extLst>
              <a:ext uri="{FF2B5EF4-FFF2-40B4-BE49-F238E27FC236}">
                <a16:creationId xmlns:a16="http://schemas.microsoft.com/office/drawing/2014/main" id="{49A96284-BB25-1DD0-FB67-4FAAA94AFB23}"/>
              </a:ext>
            </a:extLst>
          </p:cNvPr>
          <p:cNvSpPr>
            <a:spLocks noGrp="1"/>
          </p:cNvSpPr>
          <p:nvPr>
            <p:ph idx="1"/>
          </p:nvPr>
        </p:nvSpPr>
        <p:spPr/>
        <p:txBody>
          <a:bodyPr>
            <a:normAutofit/>
          </a:bodyPr>
          <a:lstStyle/>
          <a:p>
            <a:pPr marL="0" indent="0">
              <a:buNone/>
            </a:pPr>
            <a:r>
              <a:rPr lang="fr-FR" sz="2200" dirty="0">
                <a:latin typeface="Calibri" panose="020F0502020204030204" pitchFamily="34" charset="0"/>
                <a:cs typeface="Calibri" panose="020F0502020204030204" pitchFamily="34" charset="0"/>
              </a:rPr>
              <a:t>Ce certificat s'adresse à divers publics :</a:t>
            </a:r>
          </a:p>
          <a:p>
            <a:pPr>
              <a:buFontTx/>
              <a:buChar char="-"/>
            </a:pPr>
            <a:r>
              <a:rPr lang="fr-FR" sz="2200" dirty="0">
                <a:latin typeface="Calibri" panose="020F0502020204030204" pitchFamily="34" charset="0"/>
                <a:cs typeface="Calibri" panose="020F0502020204030204" pitchFamily="34" charset="0"/>
              </a:rPr>
              <a:t>aux directions entrant en fonction tout d’abord</a:t>
            </a:r>
          </a:p>
          <a:p>
            <a:pPr>
              <a:buFontTx/>
              <a:buChar char="-"/>
            </a:pPr>
            <a:r>
              <a:rPr lang="fr-FR" sz="2200" dirty="0">
                <a:latin typeface="Calibri" panose="020F0502020204030204" pitchFamily="34" charset="0"/>
                <a:cs typeface="Calibri" panose="020F0502020204030204" pitchFamily="34" charset="0"/>
              </a:rPr>
              <a:t>aux professionnels déjà en fonction</a:t>
            </a:r>
          </a:p>
          <a:p>
            <a:pPr>
              <a:buFontTx/>
              <a:buChar char="-"/>
            </a:pPr>
            <a:r>
              <a:rPr lang="fr-FR" sz="2200" dirty="0">
                <a:latin typeface="Calibri" panose="020F0502020204030204" pitchFamily="34" charset="0"/>
                <a:cs typeface="Calibri" panose="020F0502020204030204" pitchFamily="34" charset="0"/>
              </a:rPr>
              <a:t>au personnel PMS des milieux d’accueil et aux candidats qui souhaitent acquérir les compétences indispensables pour assumer cette fonction</a:t>
            </a:r>
            <a:endParaRPr lang="fr-BE" sz="2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31002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FB3409-4E4A-24FF-9AC7-320635B51D17}"/>
              </a:ext>
            </a:extLst>
          </p:cNvPr>
          <p:cNvSpPr>
            <a:spLocks noGrp="1"/>
          </p:cNvSpPr>
          <p:nvPr>
            <p:ph type="title"/>
          </p:nvPr>
        </p:nvSpPr>
        <p:spPr/>
        <p:txBody>
          <a:bodyPr/>
          <a:lstStyle/>
          <a:p>
            <a:r>
              <a:rPr lang="fr-FR" dirty="0"/>
              <a:t>Les modalités de fonctionnement de notre consortium</a:t>
            </a:r>
            <a:endParaRPr lang="fr-BE" dirty="0"/>
          </a:p>
        </p:txBody>
      </p:sp>
      <p:sp>
        <p:nvSpPr>
          <p:cNvPr id="3" name="Espace réservé du contenu 2">
            <a:extLst>
              <a:ext uri="{FF2B5EF4-FFF2-40B4-BE49-F238E27FC236}">
                <a16:creationId xmlns:a16="http://schemas.microsoft.com/office/drawing/2014/main" id="{80ABF155-A270-F80D-A34F-4D9393B50F1C}"/>
              </a:ext>
            </a:extLst>
          </p:cNvPr>
          <p:cNvSpPr>
            <a:spLocks noGrp="1"/>
          </p:cNvSpPr>
          <p:nvPr>
            <p:ph idx="1"/>
          </p:nvPr>
        </p:nvSpPr>
        <p:spPr/>
        <p:txBody>
          <a:bodyPr>
            <a:noAutofit/>
          </a:bodyPr>
          <a:lstStyle/>
          <a:p>
            <a:r>
              <a:rPr lang="fr-FR" sz="2200" dirty="0">
                <a:latin typeface="Calibri" panose="020F0502020204030204" pitchFamily="34" charset="0"/>
                <a:cs typeface="Calibri" panose="020F0502020204030204" pitchFamily="34" charset="0"/>
              </a:rPr>
              <a:t>La formation alterne des temps en présentiel, des temps </a:t>
            </a:r>
            <a:r>
              <a:rPr lang="fr-FR" sz="2200" b="1" dirty="0">
                <a:latin typeface="Calibri" panose="020F0502020204030204" pitchFamily="34" charset="0"/>
                <a:cs typeface="Calibri" panose="020F0502020204030204" pitchFamily="34" charset="0"/>
              </a:rPr>
              <a:t>d’observation</a:t>
            </a:r>
            <a:r>
              <a:rPr lang="fr-FR" sz="2200" dirty="0">
                <a:latin typeface="Calibri" panose="020F0502020204030204" pitchFamily="34" charset="0"/>
                <a:cs typeface="Calibri" panose="020F0502020204030204" pitchFamily="34" charset="0"/>
              </a:rPr>
              <a:t> et de </a:t>
            </a:r>
            <a:r>
              <a:rPr lang="fr-FR" sz="2200" b="1" dirty="0">
                <a:latin typeface="Calibri" panose="020F0502020204030204" pitchFamily="34" charset="0"/>
                <a:cs typeface="Calibri" panose="020F0502020204030204" pitchFamily="34" charset="0"/>
              </a:rPr>
              <a:t>documentation</a:t>
            </a:r>
            <a:r>
              <a:rPr lang="fr-FR" sz="2200" dirty="0">
                <a:latin typeface="Calibri" panose="020F0502020204030204" pitchFamily="34" charset="0"/>
                <a:cs typeface="Calibri" panose="020F0502020204030204" pitchFamily="34" charset="0"/>
              </a:rPr>
              <a:t> en structure et des temps de formation distanciel. </a:t>
            </a:r>
          </a:p>
          <a:p>
            <a:endParaRPr lang="fr-FR" sz="2200" dirty="0">
              <a:latin typeface="Calibri" panose="020F0502020204030204" pitchFamily="34" charset="0"/>
              <a:cs typeface="Calibri" panose="020F0502020204030204" pitchFamily="34" charset="0"/>
            </a:endParaRPr>
          </a:p>
          <a:p>
            <a:r>
              <a:rPr lang="fr-FR" sz="2200" dirty="0">
                <a:latin typeface="Calibri" panose="020F0502020204030204" pitchFamily="34" charset="0"/>
                <a:cs typeface="Calibri" panose="020F0502020204030204" pitchFamily="34" charset="0"/>
              </a:rPr>
              <a:t>Axée sur la certitude que les échanges de pratiques avec les pairs est source d’enrichissement, cette formation offre de nombreux temps collectifs d’échange et accompagne le développement d’une réelle </a:t>
            </a:r>
            <a:r>
              <a:rPr lang="fr-FR" sz="2200" b="1" dirty="0">
                <a:latin typeface="Calibri" panose="020F0502020204030204" pitchFamily="34" charset="0"/>
                <a:cs typeface="Calibri" panose="020F0502020204030204" pitchFamily="34" charset="0"/>
              </a:rPr>
              <a:t>réflexivité</a:t>
            </a:r>
            <a:r>
              <a:rPr lang="fr-FR" sz="2200" dirty="0">
                <a:latin typeface="Calibri" panose="020F0502020204030204" pitchFamily="34" charset="0"/>
                <a:cs typeface="Calibri" panose="020F0502020204030204" pitchFamily="34" charset="0"/>
              </a:rPr>
              <a:t>. </a:t>
            </a:r>
          </a:p>
          <a:p>
            <a:pPr marL="0" indent="0">
              <a:buNone/>
            </a:pPr>
            <a:endParaRPr lang="fr-FR" sz="2200" dirty="0">
              <a:latin typeface="Calibri" panose="020F0502020204030204" pitchFamily="34" charset="0"/>
              <a:cs typeface="Calibri" panose="020F0502020204030204" pitchFamily="34" charset="0"/>
            </a:endParaRPr>
          </a:p>
          <a:p>
            <a:r>
              <a:rPr lang="fr-FR" sz="2200" dirty="0">
                <a:latin typeface="Calibri" panose="020F0502020204030204" pitchFamily="34" charset="0"/>
                <a:cs typeface="Calibri" panose="020F0502020204030204" pitchFamily="34" charset="0"/>
              </a:rPr>
              <a:t>Elle veille également à proposer aux participants les approfondissements théoriques de diverses thématiques fondamentales dans une démarche axée sur l’</a:t>
            </a:r>
            <a:r>
              <a:rPr lang="fr-FR" sz="2200" b="1" dirty="0" err="1">
                <a:latin typeface="Calibri" panose="020F0502020204030204" pitchFamily="34" charset="0"/>
                <a:cs typeface="Calibri" panose="020F0502020204030204" pitchFamily="34" charset="0"/>
              </a:rPr>
              <a:t>Educare</a:t>
            </a:r>
            <a:r>
              <a:rPr lang="fr-FR" sz="2200" dirty="0">
                <a:latin typeface="Calibri" panose="020F0502020204030204" pitchFamily="34" charset="0"/>
                <a:cs typeface="Calibri" panose="020F0502020204030204" pitchFamily="34" charset="0"/>
              </a:rPr>
              <a:t>.</a:t>
            </a:r>
            <a:endParaRPr lang="fr-BE" sz="2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59625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D48A23-FE4C-A501-3E0B-02D6735BADEF}"/>
              </a:ext>
            </a:extLst>
          </p:cNvPr>
          <p:cNvSpPr>
            <a:spLocks noGrp="1"/>
          </p:cNvSpPr>
          <p:nvPr>
            <p:ph type="title"/>
          </p:nvPr>
        </p:nvSpPr>
        <p:spPr/>
        <p:txBody>
          <a:bodyPr>
            <a:normAutofit fontScale="90000"/>
          </a:bodyPr>
          <a:lstStyle/>
          <a:p>
            <a:pPr algn="ctr"/>
            <a:r>
              <a:rPr lang="fr-FR" dirty="0"/>
              <a:t>5 modules différents axés sur les compétences fondamentales pour viser la qualité effective de l’accueil </a:t>
            </a:r>
            <a:endParaRPr lang="fr-BE" dirty="0"/>
          </a:p>
        </p:txBody>
      </p:sp>
      <p:graphicFrame>
        <p:nvGraphicFramePr>
          <p:cNvPr id="4" name="Espace réservé du contenu 3">
            <a:extLst>
              <a:ext uri="{FF2B5EF4-FFF2-40B4-BE49-F238E27FC236}">
                <a16:creationId xmlns:a16="http://schemas.microsoft.com/office/drawing/2014/main" id="{2FE9AECA-62E3-EEDF-DA00-D74E8D0EEF39}"/>
              </a:ext>
            </a:extLst>
          </p:cNvPr>
          <p:cNvGraphicFramePr>
            <a:graphicFrameLocks noGrp="1"/>
          </p:cNvGraphicFramePr>
          <p:nvPr>
            <p:ph idx="1"/>
          </p:nvPr>
        </p:nvGraphicFramePr>
        <p:xfrm>
          <a:off x="581025" y="2181225"/>
          <a:ext cx="11029950" cy="36782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Flèche : droite 4">
            <a:extLst>
              <a:ext uri="{FF2B5EF4-FFF2-40B4-BE49-F238E27FC236}">
                <a16:creationId xmlns:a16="http://schemas.microsoft.com/office/drawing/2014/main" id="{22A57AD9-E22F-9A0F-EB25-96FF024673FB}"/>
              </a:ext>
            </a:extLst>
          </p:cNvPr>
          <p:cNvSpPr/>
          <p:nvPr/>
        </p:nvSpPr>
        <p:spPr>
          <a:xfrm>
            <a:off x="1524000" y="5559972"/>
            <a:ext cx="9816662" cy="69368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fr-FR" dirty="0"/>
              <a:t>Observer et documenter en petites enfances pour affiner son questionnement réflexif</a:t>
            </a:r>
            <a:endParaRPr lang="fr-BE" dirty="0"/>
          </a:p>
        </p:txBody>
      </p:sp>
    </p:spTree>
    <p:extLst>
      <p:ext uri="{BB962C8B-B14F-4D97-AF65-F5344CB8AC3E}">
        <p14:creationId xmlns:p14="http://schemas.microsoft.com/office/powerpoint/2010/main" val="25714282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E5FFC6-C188-EF32-0E78-52B1DC04E146}"/>
              </a:ext>
            </a:extLst>
          </p:cNvPr>
          <p:cNvSpPr>
            <a:spLocks noGrp="1"/>
          </p:cNvSpPr>
          <p:nvPr>
            <p:ph type="title"/>
          </p:nvPr>
        </p:nvSpPr>
        <p:spPr/>
        <p:txBody>
          <a:bodyPr/>
          <a:lstStyle/>
          <a:p>
            <a:r>
              <a:rPr lang="fr-FR" dirty="0"/>
              <a:t>Approche psychopédagogique</a:t>
            </a:r>
            <a:endParaRPr lang="fr-BE" dirty="0"/>
          </a:p>
        </p:txBody>
      </p:sp>
      <p:sp>
        <p:nvSpPr>
          <p:cNvPr id="3" name="Espace réservé du contenu 2">
            <a:extLst>
              <a:ext uri="{FF2B5EF4-FFF2-40B4-BE49-F238E27FC236}">
                <a16:creationId xmlns:a16="http://schemas.microsoft.com/office/drawing/2014/main" id="{73D38EE4-2065-F0D5-C51D-14B177562F53}"/>
              </a:ext>
            </a:extLst>
          </p:cNvPr>
          <p:cNvSpPr>
            <a:spLocks noGrp="1"/>
          </p:cNvSpPr>
          <p:nvPr>
            <p:ph idx="1"/>
          </p:nvPr>
        </p:nvSpPr>
        <p:spPr/>
        <p:txBody>
          <a:bodyPr>
            <a:noAutofit/>
          </a:bodyPr>
          <a:lstStyle/>
          <a:p>
            <a:r>
              <a:rPr lang="fr-FR" sz="2200" dirty="0">
                <a:latin typeface="Calibri" panose="020F0502020204030204" pitchFamily="34" charset="0"/>
                <a:cs typeface="Calibri" panose="020F0502020204030204" pitchFamily="34" charset="0"/>
              </a:rPr>
              <a:t>Ce module se présente comme une invitation à la découverte des divers </a:t>
            </a:r>
            <a:r>
              <a:rPr lang="fr-FR" sz="2200" b="1" dirty="0">
                <a:latin typeface="Calibri" panose="020F0502020204030204" pitchFamily="34" charset="0"/>
                <a:cs typeface="Calibri" panose="020F0502020204030204" pitchFamily="34" charset="0"/>
              </a:rPr>
              <a:t>modèles d’action</a:t>
            </a:r>
            <a:r>
              <a:rPr lang="fr-FR" sz="2200" dirty="0">
                <a:latin typeface="Calibri" panose="020F0502020204030204" pitchFamily="34" charset="0"/>
                <a:cs typeface="Calibri" panose="020F0502020204030204" pitchFamily="34" charset="0"/>
              </a:rPr>
              <a:t>. </a:t>
            </a:r>
          </a:p>
          <a:p>
            <a:r>
              <a:rPr lang="fr-FR" sz="2200" dirty="0">
                <a:latin typeface="Calibri" panose="020F0502020204030204" pitchFamily="34" charset="0"/>
                <a:cs typeface="Calibri" panose="020F0502020204030204" pitchFamily="34" charset="0"/>
              </a:rPr>
              <a:t>Le candidat est convié à identifier et questionner les défis inhérents aux différentes </a:t>
            </a:r>
            <a:r>
              <a:rPr lang="fr-FR" sz="2200" b="1" dirty="0">
                <a:latin typeface="Calibri" panose="020F0502020204030204" pitchFamily="34" charset="0"/>
                <a:cs typeface="Calibri" panose="020F0502020204030204" pitchFamily="34" charset="0"/>
              </a:rPr>
              <a:t>fonctions </a:t>
            </a:r>
            <a:r>
              <a:rPr lang="fr-FR" sz="2200" dirty="0">
                <a:latin typeface="Calibri" panose="020F0502020204030204" pitchFamily="34" charset="0"/>
                <a:cs typeface="Calibri" panose="020F0502020204030204" pitchFamily="34" charset="0"/>
              </a:rPr>
              <a:t>des services dédiés à l'accueil et à l'éducation du jeune enfant (AEJE). </a:t>
            </a:r>
          </a:p>
          <a:p>
            <a:r>
              <a:rPr lang="fr-FR" sz="2200" dirty="0">
                <a:latin typeface="Calibri" panose="020F0502020204030204" pitchFamily="34" charset="0"/>
                <a:cs typeface="Calibri" panose="020F0502020204030204" pitchFamily="34" charset="0"/>
              </a:rPr>
              <a:t>Il va ensuite scruter le projet d'accueil sous l'éclairage des modèles d'action de référence en matière d'accueil du jeune enfant afin d’adopter une </a:t>
            </a:r>
            <a:r>
              <a:rPr lang="fr-FR" sz="2200" b="1" dirty="0">
                <a:latin typeface="Calibri" panose="020F0502020204030204" pitchFamily="34" charset="0"/>
                <a:cs typeface="Calibri" panose="020F0502020204030204" pitchFamily="34" charset="0"/>
              </a:rPr>
              <a:t>perspective critique et réflexive</a:t>
            </a:r>
          </a:p>
          <a:p>
            <a:pPr marL="0" indent="0">
              <a:buNone/>
            </a:pPr>
            <a:endParaRPr lang="fr-FR" sz="2200" dirty="0">
              <a:latin typeface="Calibri" panose="020F0502020204030204" pitchFamily="34" charset="0"/>
              <a:cs typeface="Calibri" panose="020F0502020204030204" pitchFamily="34" charset="0"/>
            </a:endParaRPr>
          </a:p>
          <a:p>
            <a:r>
              <a:rPr lang="fr-FR" sz="2200" dirty="0">
                <a:solidFill>
                  <a:schemeClr val="accent3">
                    <a:lumMod val="75000"/>
                  </a:schemeClr>
                </a:solidFill>
                <a:latin typeface="Calibri" panose="020F0502020204030204" pitchFamily="34" charset="0"/>
                <a:cs typeface="Calibri" panose="020F0502020204030204" pitchFamily="34" charset="0"/>
              </a:rPr>
              <a:t>Module qui a généré chez nombre de participants l’envie de réadapter son projet d’accueil à l’évolution de son milieu d’accueil </a:t>
            </a:r>
            <a:endParaRPr lang="fr-BE" sz="2200" dirty="0">
              <a:solidFill>
                <a:schemeClr val="accent3">
                  <a:lumMod val="7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09007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0A1EE5-ED19-8420-0A95-8C9B77D9BFA7}"/>
              </a:ext>
            </a:extLst>
          </p:cNvPr>
          <p:cNvSpPr>
            <a:spLocks noGrp="1"/>
          </p:cNvSpPr>
          <p:nvPr>
            <p:ph type="title"/>
          </p:nvPr>
        </p:nvSpPr>
        <p:spPr/>
        <p:txBody>
          <a:bodyPr/>
          <a:lstStyle/>
          <a:p>
            <a:r>
              <a:rPr lang="fr-FR" dirty="0"/>
              <a:t>Analyse des stratégies et des attitudes communicationnelles et relationnelles</a:t>
            </a:r>
            <a:endParaRPr lang="fr-BE" dirty="0"/>
          </a:p>
        </p:txBody>
      </p:sp>
      <p:sp>
        <p:nvSpPr>
          <p:cNvPr id="3" name="Espace réservé du contenu 2">
            <a:extLst>
              <a:ext uri="{FF2B5EF4-FFF2-40B4-BE49-F238E27FC236}">
                <a16:creationId xmlns:a16="http://schemas.microsoft.com/office/drawing/2014/main" id="{0416B312-7E27-40FF-B78A-E443BCF51EB7}"/>
              </a:ext>
            </a:extLst>
          </p:cNvPr>
          <p:cNvSpPr>
            <a:spLocks noGrp="1"/>
          </p:cNvSpPr>
          <p:nvPr>
            <p:ph idx="1"/>
          </p:nvPr>
        </p:nvSpPr>
        <p:spPr/>
        <p:txBody>
          <a:bodyPr>
            <a:normAutofit fontScale="92500" lnSpcReduction="10000"/>
          </a:bodyPr>
          <a:lstStyle/>
          <a:p>
            <a:r>
              <a:rPr lang="fr-FR" sz="2200" dirty="0">
                <a:latin typeface="Calibri" panose="020F0502020204030204" pitchFamily="34" charset="0"/>
                <a:cs typeface="Calibri" panose="020F0502020204030204" pitchFamily="34" charset="0"/>
              </a:rPr>
              <a:t>Ce module invite les participants à entrer dans une démarche authentique de </a:t>
            </a:r>
            <a:r>
              <a:rPr lang="fr-FR" sz="2200" b="1" dirty="0">
                <a:latin typeface="Calibri" panose="020F0502020204030204" pitchFamily="34" charset="0"/>
                <a:cs typeface="Calibri" panose="020F0502020204030204" pitchFamily="34" charset="0"/>
              </a:rPr>
              <a:t>coéducation </a:t>
            </a:r>
            <a:r>
              <a:rPr lang="fr-FR" sz="2200" dirty="0">
                <a:latin typeface="Calibri" panose="020F0502020204030204" pitchFamily="34" charset="0"/>
                <a:cs typeface="Calibri" panose="020F0502020204030204" pitchFamily="34" charset="0"/>
              </a:rPr>
              <a:t>en questionnant leur communication </a:t>
            </a:r>
            <a:r>
              <a:rPr lang="fr-FR" sz="2200" b="1" dirty="0">
                <a:latin typeface="Calibri" panose="020F0502020204030204" pitchFamily="34" charset="0"/>
                <a:cs typeface="Calibri" panose="020F0502020204030204" pitchFamily="34" charset="0"/>
              </a:rPr>
              <a:t>pour, vers et avec</a:t>
            </a:r>
            <a:r>
              <a:rPr lang="fr-FR" sz="2200" dirty="0">
                <a:latin typeface="Calibri" panose="020F0502020204030204" pitchFamily="34" charset="0"/>
                <a:cs typeface="Calibri" panose="020F0502020204030204" pitchFamily="34" charset="0"/>
              </a:rPr>
              <a:t> les familles. </a:t>
            </a:r>
          </a:p>
          <a:p>
            <a:r>
              <a:rPr lang="fr-FR" sz="2200" dirty="0">
                <a:latin typeface="Calibri" panose="020F0502020204030204" pitchFamily="34" charset="0"/>
                <a:cs typeface="Calibri" panose="020F0502020204030204" pitchFamily="34" charset="0"/>
              </a:rPr>
              <a:t>Cette réflexion incite à porter un regard réflexif sur les pratiques individuelles et collectives permettant à </a:t>
            </a:r>
            <a:r>
              <a:rPr lang="fr-FR" sz="2200" b="1" dirty="0">
                <a:latin typeface="Calibri" panose="020F0502020204030204" pitchFamily="34" charset="0"/>
                <a:cs typeface="Calibri" panose="020F0502020204030204" pitchFamily="34" charset="0"/>
              </a:rPr>
              <a:t>chaque partenaire </a:t>
            </a:r>
            <a:r>
              <a:rPr lang="fr-FR" sz="2200" dirty="0">
                <a:latin typeface="Calibri" panose="020F0502020204030204" pitchFamily="34" charset="0"/>
                <a:cs typeface="Calibri" panose="020F0502020204030204" pitchFamily="34" charset="0"/>
              </a:rPr>
              <a:t>de devenir un </a:t>
            </a:r>
            <a:r>
              <a:rPr lang="fr-FR" sz="2200" b="1" dirty="0">
                <a:latin typeface="Calibri" panose="020F0502020204030204" pitchFamily="34" charset="0"/>
                <a:cs typeface="Calibri" panose="020F0502020204030204" pitchFamily="34" charset="0"/>
              </a:rPr>
              <a:t>acteur</a:t>
            </a:r>
            <a:r>
              <a:rPr lang="fr-FR" sz="2200" dirty="0">
                <a:latin typeface="Calibri" panose="020F0502020204030204" pitchFamily="34" charset="0"/>
                <a:cs typeface="Calibri" panose="020F0502020204030204" pitchFamily="34" charset="0"/>
              </a:rPr>
              <a:t> réel de l’accueil. </a:t>
            </a:r>
            <a:br>
              <a:rPr lang="fr-FR" sz="2200" dirty="0">
                <a:latin typeface="Calibri" panose="020F0502020204030204" pitchFamily="34" charset="0"/>
                <a:cs typeface="Calibri" panose="020F0502020204030204" pitchFamily="34" charset="0"/>
              </a:rPr>
            </a:br>
            <a:br>
              <a:rPr lang="fr-FR" sz="2200" dirty="0">
                <a:latin typeface="Calibri" panose="020F0502020204030204" pitchFamily="34" charset="0"/>
                <a:cs typeface="Calibri" panose="020F0502020204030204" pitchFamily="34" charset="0"/>
              </a:rPr>
            </a:br>
            <a:endParaRPr lang="fr-FR" sz="2200" dirty="0">
              <a:latin typeface="Calibri" panose="020F0502020204030204" pitchFamily="34" charset="0"/>
              <a:cs typeface="Calibri" panose="020F0502020204030204" pitchFamily="34" charset="0"/>
            </a:endParaRPr>
          </a:p>
          <a:p>
            <a:r>
              <a:rPr lang="fr-FR" sz="2200" dirty="0">
                <a:solidFill>
                  <a:schemeClr val="accent3">
                    <a:lumMod val="75000"/>
                  </a:schemeClr>
                </a:solidFill>
                <a:latin typeface="Calibri" panose="020F0502020204030204" pitchFamily="34" charset="0"/>
                <a:cs typeface="Calibri" panose="020F0502020204030204" pitchFamily="34" charset="0"/>
              </a:rPr>
              <a:t>Un module très impactant puisque la majorité des MA impliqués dans les deux cohortes ont repensé leur communication au terme de la formation, passant d’une logique d’information vers les parents à une logique de communication avec les familles</a:t>
            </a:r>
          </a:p>
          <a:p>
            <a:r>
              <a:rPr lang="fr-BE" sz="2200" dirty="0">
                <a:solidFill>
                  <a:schemeClr val="accent3">
                    <a:lumMod val="75000"/>
                  </a:schemeClr>
                </a:solidFill>
                <a:latin typeface="Calibri" panose="020F0502020204030204" pitchFamily="34" charset="0"/>
                <a:cs typeface="Calibri" panose="020F0502020204030204" pitchFamily="34" charset="0"/>
              </a:rPr>
              <a:t>Un module qui a aussi questionné la posture des équipes, d’une posture d’expert qui doit soutenir la parentalité à une posture de partenaires éducatifs (dans une réelle logique de coéducation)</a:t>
            </a:r>
          </a:p>
        </p:txBody>
      </p:sp>
    </p:spTree>
    <p:extLst>
      <p:ext uri="{BB962C8B-B14F-4D97-AF65-F5344CB8AC3E}">
        <p14:creationId xmlns:p14="http://schemas.microsoft.com/office/powerpoint/2010/main" val="3930925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261068-D1B8-13F3-DDD9-FCCAAF26C35B}"/>
              </a:ext>
            </a:extLst>
          </p:cNvPr>
          <p:cNvSpPr>
            <a:spLocks noGrp="1"/>
          </p:cNvSpPr>
          <p:nvPr>
            <p:ph type="title"/>
          </p:nvPr>
        </p:nvSpPr>
        <p:spPr/>
        <p:txBody>
          <a:bodyPr/>
          <a:lstStyle/>
          <a:p>
            <a:r>
              <a:rPr lang="fr-FR" dirty="0"/>
              <a:t>Importance de mettre en mots les pratiques de l’AEJE</a:t>
            </a:r>
            <a:endParaRPr lang="fr-BE" dirty="0"/>
          </a:p>
        </p:txBody>
      </p:sp>
      <p:sp>
        <p:nvSpPr>
          <p:cNvPr id="3" name="Espace réservé du contenu 2">
            <a:extLst>
              <a:ext uri="{FF2B5EF4-FFF2-40B4-BE49-F238E27FC236}">
                <a16:creationId xmlns:a16="http://schemas.microsoft.com/office/drawing/2014/main" id="{192C1F57-F752-DC10-B441-5FC456A929F8}"/>
              </a:ext>
            </a:extLst>
          </p:cNvPr>
          <p:cNvSpPr>
            <a:spLocks noGrp="1"/>
          </p:cNvSpPr>
          <p:nvPr>
            <p:ph idx="1"/>
          </p:nvPr>
        </p:nvSpPr>
        <p:spPr/>
        <p:txBody>
          <a:bodyPr/>
          <a:lstStyle/>
          <a:p>
            <a:r>
              <a:rPr lang="fr-FR" sz="2200" dirty="0"/>
              <a:t>Durant ce module, les participants sont également sensibilisés à l'importance d'accompagner leurs équipes dans une démarche de mise en mots de leurs pratiques, rendant ainsi visibles les démarches d'accueil et d'éducation. </a:t>
            </a:r>
          </a:p>
          <a:p>
            <a:r>
              <a:rPr lang="fr-FR" sz="2200" dirty="0">
                <a:solidFill>
                  <a:schemeClr val="accent3">
                    <a:lumMod val="75000"/>
                  </a:schemeClr>
                </a:solidFill>
                <a:latin typeface="Calibri" panose="020F0502020204030204" pitchFamily="34" charset="0"/>
                <a:cs typeface="Calibri" panose="020F0502020204030204" pitchFamily="34" charset="0"/>
              </a:rPr>
              <a:t>Les directions ont compris l’importance d’aider les professionnels à mettre des mots sur l’invisible de leur métier, une démarche de professionnalisation qui permet aussi de valoriser chacun dans sa fonction (et de la stabiliser)</a:t>
            </a:r>
          </a:p>
        </p:txBody>
      </p:sp>
    </p:spTree>
    <p:extLst>
      <p:ext uri="{BB962C8B-B14F-4D97-AF65-F5344CB8AC3E}">
        <p14:creationId xmlns:p14="http://schemas.microsoft.com/office/powerpoint/2010/main" val="462746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41EE43-22E1-04C8-7345-8E9E516C8F1A}"/>
              </a:ext>
            </a:extLst>
          </p:cNvPr>
          <p:cNvSpPr>
            <a:spLocks noGrp="1"/>
          </p:cNvSpPr>
          <p:nvPr>
            <p:ph type="title"/>
          </p:nvPr>
        </p:nvSpPr>
        <p:spPr/>
        <p:txBody>
          <a:bodyPr/>
          <a:lstStyle/>
          <a:p>
            <a:r>
              <a:rPr lang="fr-FR" dirty="0"/>
              <a:t>Soutenir la santé communautaire au sein des MA</a:t>
            </a:r>
            <a:endParaRPr lang="fr-BE" dirty="0"/>
          </a:p>
        </p:txBody>
      </p:sp>
      <p:sp>
        <p:nvSpPr>
          <p:cNvPr id="3" name="Espace réservé du contenu 2">
            <a:extLst>
              <a:ext uri="{FF2B5EF4-FFF2-40B4-BE49-F238E27FC236}">
                <a16:creationId xmlns:a16="http://schemas.microsoft.com/office/drawing/2014/main" id="{0937A1BF-D189-F768-FD25-BD28E882E882}"/>
              </a:ext>
            </a:extLst>
          </p:cNvPr>
          <p:cNvSpPr>
            <a:spLocks noGrp="1"/>
          </p:cNvSpPr>
          <p:nvPr>
            <p:ph idx="1"/>
          </p:nvPr>
        </p:nvSpPr>
        <p:spPr>
          <a:xfrm>
            <a:off x="581192" y="2180496"/>
            <a:ext cx="11029615" cy="4525104"/>
          </a:xfrm>
        </p:spPr>
        <p:txBody>
          <a:bodyPr>
            <a:normAutofit lnSpcReduction="10000"/>
          </a:bodyPr>
          <a:lstStyle/>
          <a:p>
            <a:pPr marL="0" indent="0">
              <a:buNone/>
            </a:pPr>
            <a:r>
              <a:rPr lang="fr-FR" sz="2200" dirty="0">
                <a:latin typeface="Calibri" panose="020F0502020204030204" pitchFamily="34" charset="0"/>
                <a:cs typeface="Calibri" panose="020F0502020204030204" pitchFamily="34" charset="0"/>
              </a:rPr>
              <a:t>Ce module vise à renforcer plusieurs compétences essentielles pour </a:t>
            </a:r>
          </a:p>
          <a:p>
            <a:r>
              <a:rPr lang="fr-FR" sz="2200" b="1" dirty="0">
                <a:latin typeface="Calibri" panose="020F0502020204030204" pitchFamily="34" charset="0"/>
                <a:cs typeface="Calibri" panose="020F0502020204030204" pitchFamily="34" charset="0"/>
              </a:rPr>
              <a:t>promouvoir la santé </a:t>
            </a:r>
            <a:r>
              <a:rPr lang="fr-FR" sz="2200" dirty="0">
                <a:latin typeface="Calibri" panose="020F0502020204030204" pitchFamily="34" charset="0"/>
                <a:cs typeface="Calibri" panose="020F0502020204030204" pitchFamily="34" charset="0"/>
              </a:rPr>
              <a:t>au sein de la collectivité en identifiant et mobilisant les </a:t>
            </a:r>
            <a:r>
              <a:rPr lang="fr-FR" sz="2200" b="1" dirty="0">
                <a:latin typeface="Calibri" panose="020F0502020204030204" pitchFamily="34" charset="0"/>
                <a:cs typeface="Calibri" panose="020F0502020204030204" pitchFamily="34" charset="0"/>
              </a:rPr>
              <a:t>outils</a:t>
            </a:r>
            <a:r>
              <a:rPr lang="fr-FR" sz="2200" dirty="0">
                <a:latin typeface="Calibri" panose="020F0502020204030204" pitchFamily="34" charset="0"/>
                <a:cs typeface="Calibri" panose="020F0502020204030204" pitchFamily="34" charset="0"/>
              </a:rPr>
              <a:t> adaptés et en adoptant les </a:t>
            </a:r>
            <a:r>
              <a:rPr lang="fr-FR" sz="2200" b="1" dirty="0">
                <a:latin typeface="Calibri" panose="020F0502020204030204" pitchFamily="34" charset="0"/>
                <a:cs typeface="Calibri" panose="020F0502020204030204" pitchFamily="34" charset="0"/>
              </a:rPr>
              <a:t>postures</a:t>
            </a:r>
            <a:r>
              <a:rPr lang="fr-FR" sz="2200" dirty="0">
                <a:latin typeface="Calibri" panose="020F0502020204030204" pitchFamily="34" charset="0"/>
                <a:cs typeface="Calibri" panose="020F0502020204030204" pitchFamily="34" charset="0"/>
              </a:rPr>
              <a:t> appropriées. </a:t>
            </a:r>
          </a:p>
          <a:p>
            <a:r>
              <a:rPr lang="fr-FR" sz="2200" dirty="0">
                <a:latin typeface="Calibri" panose="020F0502020204030204" pitchFamily="34" charset="0"/>
                <a:cs typeface="Calibri" panose="020F0502020204030204" pitchFamily="34" charset="0"/>
              </a:rPr>
              <a:t>porter un regard critique sur </a:t>
            </a:r>
            <a:r>
              <a:rPr lang="fr-FR" sz="2200" b="1" dirty="0">
                <a:latin typeface="Calibri" panose="020F0502020204030204" pitchFamily="34" charset="0"/>
                <a:cs typeface="Calibri" panose="020F0502020204030204" pitchFamily="34" charset="0"/>
              </a:rPr>
              <a:t>les conditions d'accueil</a:t>
            </a:r>
            <a:r>
              <a:rPr lang="fr-FR" sz="2200" dirty="0">
                <a:latin typeface="Calibri" panose="020F0502020204030204" pitchFamily="34" charset="0"/>
                <a:cs typeface="Calibri" panose="020F0502020204030204" pitchFamily="34" charset="0"/>
              </a:rPr>
              <a:t>, y compris les moments de soins tels que les repas, le "sommeil", le change… et autres dans une logique </a:t>
            </a:r>
            <a:r>
              <a:rPr lang="fr-FR" sz="2200" dirty="0" err="1">
                <a:latin typeface="Calibri" panose="020F0502020204030204" pitchFamily="34" charset="0"/>
                <a:cs typeface="Calibri" panose="020F0502020204030204" pitchFamily="34" charset="0"/>
              </a:rPr>
              <a:t>Educare</a:t>
            </a:r>
            <a:r>
              <a:rPr lang="fr-FR" sz="2200" dirty="0">
                <a:latin typeface="Calibri" panose="020F0502020204030204" pitchFamily="34" charset="0"/>
                <a:cs typeface="Calibri" panose="020F0502020204030204" pitchFamily="34" charset="0"/>
              </a:rPr>
              <a:t>, </a:t>
            </a:r>
            <a:r>
              <a:rPr lang="fr-FR" sz="2200" i="1" dirty="0">
                <a:latin typeface="Calibri" panose="020F0502020204030204" pitchFamily="34" charset="0"/>
                <a:cs typeface="Calibri" panose="020F0502020204030204" pitchFamily="34" charset="0"/>
              </a:rPr>
              <a:t>« chaque soin est apprentissage, chaque apprentissage est soin » . </a:t>
            </a:r>
          </a:p>
          <a:p>
            <a:r>
              <a:rPr lang="fr-FR" sz="2200" dirty="0">
                <a:latin typeface="Calibri" panose="020F0502020204030204" pitchFamily="34" charset="0"/>
                <a:cs typeface="Calibri" panose="020F0502020204030204" pitchFamily="34" charset="0"/>
              </a:rPr>
              <a:t>entrer dans une réelle démarche de prévention de la santé et d’analyse critique des conditions d’accueil afin que celles-ci s’adaptent aux </a:t>
            </a:r>
            <a:r>
              <a:rPr lang="fr-FR" sz="2200" b="1" dirty="0">
                <a:latin typeface="Calibri" panose="020F0502020204030204" pitchFamily="34" charset="0"/>
                <a:cs typeface="Calibri" panose="020F0502020204030204" pitchFamily="34" charset="0"/>
              </a:rPr>
              <a:t>besoins spécifiques </a:t>
            </a:r>
            <a:r>
              <a:rPr lang="fr-FR" sz="2200" dirty="0">
                <a:latin typeface="Calibri" panose="020F0502020204030204" pitchFamily="34" charset="0"/>
                <a:cs typeface="Calibri" panose="020F0502020204030204" pitchFamily="34" charset="0"/>
              </a:rPr>
              <a:t>de chaque enfant et de chaque famille</a:t>
            </a:r>
          </a:p>
          <a:p>
            <a:r>
              <a:rPr lang="fr-FR" sz="2200" dirty="0">
                <a:solidFill>
                  <a:schemeClr val="accent3">
                    <a:lumMod val="75000"/>
                  </a:schemeClr>
                </a:solidFill>
                <a:latin typeface="Calibri" panose="020F0502020204030204" pitchFamily="34" charset="0"/>
                <a:cs typeface="Calibri" panose="020F0502020204030204" pitchFamily="34" charset="0"/>
              </a:rPr>
              <a:t>« On a découvert que chacun étant spécifique » nous dit un participant</a:t>
            </a:r>
          </a:p>
          <a:p>
            <a:r>
              <a:rPr lang="fr-FR" sz="2200" dirty="0">
                <a:solidFill>
                  <a:schemeClr val="accent3">
                    <a:lumMod val="75000"/>
                  </a:schemeClr>
                </a:solidFill>
                <a:latin typeface="Calibri" panose="020F0502020204030204" pitchFamily="34" charset="0"/>
                <a:cs typeface="Calibri" panose="020F0502020204030204" pitchFamily="34" charset="0"/>
              </a:rPr>
              <a:t>« </a:t>
            </a:r>
            <a:r>
              <a:rPr lang="fr-FR" sz="2200" dirty="0" err="1">
                <a:solidFill>
                  <a:schemeClr val="accent3">
                    <a:lumMod val="75000"/>
                  </a:schemeClr>
                </a:solidFill>
                <a:latin typeface="Calibri" panose="020F0502020204030204" pitchFamily="34" charset="0"/>
                <a:cs typeface="Calibri" panose="020F0502020204030204" pitchFamily="34" charset="0"/>
              </a:rPr>
              <a:t>ll</a:t>
            </a:r>
            <a:r>
              <a:rPr lang="fr-FR" sz="2200" dirty="0">
                <a:solidFill>
                  <a:schemeClr val="accent3">
                    <a:lumMod val="75000"/>
                  </a:schemeClr>
                </a:solidFill>
                <a:latin typeface="Calibri" panose="020F0502020204030204" pitchFamily="34" charset="0"/>
                <a:cs typeface="Calibri" panose="020F0502020204030204" pitchFamily="34" charset="0"/>
              </a:rPr>
              <a:t> importe de questionner l’accessibilité primaire et secondaire pour tous….rendre son milieu accessible à chacun  quelle que soit sa particularité, c’est ça aussi notre fonction »</a:t>
            </a:r>
            <a:endParaRPr lang="fr-BE" sz="2200" dirty="0">
              <a:solidFill>
                <a:schemeClr val="accent3">
                  <a:lumMod val="7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99206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66A817-A329-9653-E944-12F282F41208}"/>
              </a:ext>
            </a:extLst>
          </p:cNvPr>
          <p:cNvSpPr>
            <a:spLocks noGrp="1"/>
          </p:cNvSpPr>
          <p:nvPr>
            <p:ph type="title"/>
          </p:nvPr>
        </p:nvSpPr>
        <p:spPr/>
        <p:txBody>
          <a:bodyPr/>
          <a:lstStyle/>
          <a:p>
            <a:r>
              <a:rPr lang="fr-FR" dirty="0"/>
              <a:t>Gestion institutionnelle</a:t>
            </a:r>
            <a:endParaRPr lang="fr-BE" dirty="0"/>
          </a:p>
        </p:txBody>
      </p:sp>
      <p:sp>
        <p:nvSpPr>
          <p:cNvPr id="3" name="Espace réservé du contenu 2">
            <a:extLst>
              <a:ext uri="{FF2B5EF4-FFF2-40B4-BE49-F238E27FC236}">
                <a16:creationId xmlns:a16="http://schemas.microsoft.com/office/drawing/2014/main" id="{EA354E9A-F2BC-1B2C-4362-D96BB2871906}"/>
              </a:ext>
            </a:extLst>
          </p:cNvPr>
          <p:cNvSpPr>
            <a:spLocks noGrp="1"/>
          </p:cNvSpPr>
          <p:nvPr>
            <p:ph idx="1"/>
          </p:nvPr>
        </p:nvSpPr>
        <p:spPr/>
        <p:txBody>
          <a:bodyPr>
            <a:normAutofit/>
          </a:bodyPr>
          <a:lstStyle/>
          <a:p>
            <a:r>
              <a:rPr lang="fr-FR" sz="2200" dirty="0">
                <a:latin typeface="Calibri" panose="020F0502020204030204" pitchFamily="34" charset="0"/>
                <a:cs typeface="Calibri" panose="020F0502020204030204" pitchFamily="34" charset="0"/>
              </a:rPr>
              <a:t>Chaque candidat est invité à développer des compétences polyvalentes, couvrant les dimensions humaines, </a:t>
            </a:r>
            <a:r>
              <a:rPr lang="fr-FR" sz="2200" b="1" dirty="0">
                <a:latin typeface="Calibri" panose="020F0502020204030204" pitchFamily="34" charset="0"/>
                <a:cs typeface="Calibri" panose="020F0502020204030204" pitchFamily="34" charset="0"/>
              </a:rPr>
              <a:t>juridiques et financières </a:t>
            </a:r>
            <a:r>
              <a:rPr lang="fr-FR" sz="2200" dirty="0">
                <a:latin typeface="Calibri" panose="020F0502020204030204" pitchFamily="34" charset="0"/>
                <a:cs typeface="Calibri" panose="020F0502020204030204" pitchFamily="34" charset="0"/>
              </a:rPr>
              <a:t>du pilotage d'un milieu d'accueil. </a:t>
            </a:r>
          </a:p>
          <a:p>
            <a:endParaRPr lang="fr-FR" sz="2200" dirty="0">
              <a:latin typeface="Calibri" panose="020F0502020204030204" pitchFamily="34" charset="0"/>
              <a:cs typeface="Calibri" panose="020F0502020204030204" pitchFamily="34" charset="0"/>
            </a:endParaRPr>
          </a:p>
          <a:p>
            <a:r>
              <a:rPr lang="fr-FR" sz="2200" dirty="0">
                <a:latin typeface="Calibri" panose="020F0502020204030204" pitchFamily="34" charset="0"/>
                <a:cs typeface="Calibri" panose="020F0502020204030204" pitchFamily="34" charset="0"/>
              </a:rPr>
              <a:t>Il ne s'agit pas simplement de gérer les ressources humaines de manière opérationnelle, mais de </a:t>
            </a:r>
            <a:r>
              <a:rPr lang="fr-FR" sz="2200" b="1" dirty="0">
                <a:latin typeface="Calibri" panose="020F0502020204030204" pitchFamily="34" charset="0"/>
                <a:cs typeface="Calibri" panose="020F0502020204030204" pitchFamily="34" charset="0"/>
              </a:rPr>
              <a:t>cultiver une approche stratégique </a:t>
            </a:r>
            <a:r>
              <a:rPr lang="fr-FR" sz="2200" dirty="0">
                <a:latin typeface="Calibri" panose="020F0502020204030204" pitchFamily="34" charset="0"/>
                <a:cs typeface="Calibri" panose="020F0502020204030204" pitchFamily="34" charset="0"/>
              </a:rPr>
              <a:t>qui favorise le bien-être des équipes (présentes et futures) tout en optimisant la qualité de l’accueil.</a:t>
            </a:r>
          </a:p>
          <a:p>
            <a:r>
              <a:rPr lang="fr-FR" sz="2200" dirty="0">
                <a:solidFill>
                  <a:schemeClr val="accent3">
                    <a:lumMod val="75000"/>
                  </a:schemeClr>
                </a:solidFill>
                <a:latin typeface="Calibri" panose="020F0502020204030204" pitchFamily="34" charset="0"/>
                <a:cs typeface="Calibri" panose="020F0502020204030204" pitchFamily="34" charset="0"/>
              </a:rPr>
              <a:t>Cinq générations qui coexistent, il importe de questionner les particularités de chaque génération pour que tous puissent coconstruire une équipe ..</a:t>
            </a:r>
            <a:endParaRPr lang="fr-BE" sz="2200" dirty="0">
              <a:solidFill>
                <a:schemeClr val="accent3">
                  <a:lumMod val="7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35977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pattFill prst="pct25">
          <a:fgClr>
            <a:schemeClr val="accent1">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41974" y="1908044"/>
            <a:ext cx="11188820" cy="4821167"/>
          </a:xfrm>
        </p:spPr>
        <p:txBody>
          <a:bodyPr anchor="ctr">
            <a:noAutofit/>
          </a:bodyPr>
          <a:lstStyle/>
          <a:p>
            <a:pPr>
              <a:buFont typeface="Wingdings" pitchFamily="2" charset="2"/>
              <a:buChar char="§"/>
            </a:pPr>
            <a:r>
              <a:rPr lang="fr-FR" sz="2200" dirty="0">
                <a:solidFill>
                  <a:schemeClr val="accent1"/>
                </a:solidFill>
                <a:latin typeface="Calibri" panose="020F0502020204030204" pitchFamily="34" charset="0"/>
                <a:cs typeface="Calibri" panose="020F0502020204030204" pitchFamily="34" charset="0"/>
              </a:rPr>
              <a:t>Réflexion sur la formation du personnel des milieux d’accueil </a:t>
            </a:r>
            <a:r>
              <a:rPr lang="fr-FR" sz="2200" b="1" dirty="0">
                <a:solidFill>
                  <a:schemeClr val="accent1"/>
                </a:solidFill>
                <a:latin typeface="Calibri" panose="020F0502020204030204" pitchFamily="34" charset="0"/>
                <a:cs typeface="Calibri" panose="020F0502020204030204" pitchFamily="34" charset="0"/>
              </a:rPr>
              <a:t>entamée de longue date </a:t>
            </a:r>
            <a:r>
              <a:rPr lang="fr-FR" sz="2200" dirty="0">
                <a:solidFill>
                  <a:schemeClr val="accent1"/>
                </a:solidFill>
                <a:latin typeface="Calibri" panose="020F0502020204030204" pitchFamily="34" charset="0"/>
                <a:cs typeface="Calibri" panose="020F0502020204030204" pitchFamily="34" charset="0"/>
              </a:rPr>
              <a:t>en FWB     </a:t>
            </a:r>
          </a:p>
          <a:p>
            <a:pPr>
              <a:buFont typeface="Wingdings" pitchFamily="2" charset="2"/>
              <a:buChar char="§"/>
            </a:pPr>
            <a:r>
              <a:rPr lang="fr-FR" sz="2200" b="1" dirty="0">
                <a:solidFill>
                  <a:schemeClr val="accent1"/>
                </a:solidFill>
                <a:latin typeface="Calibri" panose="020F0502020204030204" pitchFamily="34" charset="0"/>
                <a:cs typeface="Calibri" panose="020F0502020204030204" pitchFamily="34" charset="0"/>
              </a:rPr>
              <a:t>Niveau bachelier </a:t>
            </a:r>
            <a:r>
              <a:rPr lang="fr-FR" sz="2200" dirty="0">
                <a:solidFill>
                  <a:schemeClr val="accent1"/>
                </a:solidFill>
                <a:latin typeface="Calibri" panose="020F0502020204030204" pitchFamily="34" charset="0"/>
                <a:cs typeface="Calibri" panose="020F0502020204030204" pitchFamily="34" charset="0"/>
              </a:rPr>
              <a:t>apparaît dans la DPC 2019-2024 </a:t>
            </a:r>
          </a:p>
          <a:p>
            <a:pPr>
              <a:buFont typeface="Wingdings" pitchFamily="2" charset="2"/>
              <a:buChar char="§"/>
            </a:pPr>
            <a:r>
              <a:rPr lang="fr-FR" sz="2200" dirty="0">
                <a:solidFill>
                  <a:schemeClr val="accent1"/>
                </a:solidFill>
                <a:latin typeface="Calibri" panose="020F0502020204030204" pitchFamily="34" charset="0"/>
                <a:cs typeface="Calibri" panose="020F0502020204030204" pitchFamily="34" charset="0"/>
              </a:rPr>
              <a:t>Février 2021 au sein de l’ARES : constitution d’un </a:t>
            </a:r>
            <a:r>
              <a:rPr lang="fr-FR" sz="2200" b="1" dirty="0">
                <a:solidFill>
                  <a:schemeClr val="accent1"/>
                </a:solidFill>
                <a:latin typeface="Calibri" panose="020F0502020204030204" pitchFamily="34" charset="0"/>
                <a:cs typeface="Calibri" panose="020F0502020204030204" pitchFamily="34" charset="0"/>
              </a:rPr>
              <a:t>GT stratégique (HE + EPS et inter-réseaux)</a:t>
            </a:r>
          </a:p>
          <a:p>
            <a:pPr>
              <a:buFont typeface="Wingdings" pitchFamily="2" charset="2"/>
              <a:buChar char="§"/>
            </a:pPr>
            <a:r>
              <a:rPr lang="fr-FR" sz="2200" dirty="0">
                <a:solidFill>
                  <a:schemeClr val="accent1"/>
                </a:solidFill>
                <a:latin typeface="Calibri" panose="020F0502020204030204" pitchFamily="34" charset="0"/>
                <a:cs typeface="Calibri" panose="020F0502020204030204" pitchFamily="34" charset="0"/>
              </a:rPr>
              <a:t>Chargé d’/de :</a:t>
            </a:r>
          </a:p>
          <a:p>
            <a:pPr marL="612000" indent="-342900">
              <a:spcBef>
                <a:spcPts val="0"/>
              </a:spcBef>
              <a:spcAft>
                <a:spcPts val="0"/>
              </a:spcAft>
              <a:buFont typeface="+mj-lt"/>
              <a:buAutoNum type="arabicPeriod"/>
            </a:pPr>
            <a:r>
              <a:rPr lang="fr-FR" sz="2200" b="1" i="1" dirty="0">
                <a:solidFill>
                  <a:schemeClr val="accent1"/>
                </a:solidFill>
                <a:latin typeface="Calibri" panose="020F0502020204030204" pitchFamily="34" charset="0"/>
                <a:cs typeface="Calibri" panose="020F0502020204030204" pitchFamily="34" charset="0"/>
              </a:rPr>
              <a:t>Analyser besoins sociétaux et identifier le type de formation(s) à mettre en place              </a:t>
            </a:r>
            <a:r>
              <a:rPr lang="fr-FR" i="1" dirty="0">
                <a:solidFill>
                  <a:schemeClr val="accent1"/>
                </a:solidFill>
                <a:latin typeface="Calibri" panose="020F0502020204030204" pitchFamily="34" charset="0"/>
                <a:cs typeface="Calibri" panose="020F0502020204030204" pitchFamily="34" charset="0"/>
              </a:rPr>
              <a:t>De quelle(s) formation(s) organisée(s) par l’enseignement supérieur (HE-EPS) le secteur a-t-il besoin ?</a:t>
            </a:r>
            <a:r>
              <a:rPr lang="fr-FR" sz="2200" i="1" dirty="0">
                <a:solidFill>
                  <a:schemeClr val="accent1"/>
                </a:solidFill>
                <a:latin typeface="Calibri" panose="020F0502020204030204" pitchFamily="34" charset="0"/>
                <a:cs typeface="Calibri" panose="020F0502020204030204" pitchFamily="34" charset="0"/>
              </a:rPr>
              <a:t>                                                                                                                                             </a:t>
            </a:r>
          </a:p>
          <a:p>
            <a:pPr marL="612000" indent="-342000">
              <a:buFont typeface="+mj-lt"/>
              <a:buAutoNum type="arabicPeriod" startAt="2"/>
            </a:pPr>
            <a:r>
              <a:rPr lang="fr-FR" sz="2200" b="1" i="1" dirty="0">
                <a:solidFill>
                  <a:schemeClr val="accent1"/>
                </a:solidFill>
                <a:latin typeface="Calibri" panose="020F0502020204030204" pitchFamily="34" charset="0"/>
                <a:cs typeface="Calibri" panose="020F0502020204030204" pitchFamily="34" charset="0"/>
              </a:rPr>
              <a:t>Définir les profils professionnels et les référentiels de compétences associés                        </a:t>
            </a:r>
            <a:r>
              <a:rPr lang="fr-FR" i="1" dirty="0">
                <a:solidFill>
                  <a:schemeClr val="accent1"/>
                </a:solidFill>
                <a:latin typeface="Calibri" panose="020F0502020204030204" pitchFamily="34" charset="0"/>
                <a:cs typeface="Calibri" panose="020F0502020204030204" pitchFamily="34" charset="0"/>
              </a:rPr>
              <a:t>en tenant compte des formations existantes   </a:t>
            </a:r>
          </a:p>
          <a:p>
            <a:pPr marL="612000" indent="-342000">
              <a:buFont typeface="+mj-lt"/>
              <a:buAutoNum type="arabicPeriod" startAt="3"/>
            </a:pPr>
            <a:r>
              <a:rPr lang="fr-FR" sz="2200" b="1" i="1" dirty="0">
                <a:solidFill>
                  <a:schemeClr val="accent1"/>
                </a:solidFill>
                <a:latin typeface="Calibri" panose="020F0502020204030204" pitchFamily="34" charset="0"/>
                <a:cs typeface="Calibri" panose="020F0502020204030204" pitchFamily="34" charset="0"/>
              </a:rPr>
              <a:t>Proposer une organisation de l’offre de formation </a:t>
            </a:r>
            <a:r>
              <a:rPr lang="fr-FR" i="1" dirty="0">
                <a:solidFill>
                  <a:schemeClr val="accent1"/>
                </a:solidFill>
                <a:latin typeface="Calibri" panose="020F0502020204030204" pitchFamily="34" charset="0"/>
                <a:cs typeface="Calibri" panose="020F0502020204030204" pitchFamily="34" charset="0"/>
              </a:rPr>
              <a:t>via la constitution de consortiums</a:t>
            </a:r>
          </a:p>
          <a:p>
            <a:pPr marL="396000" indent="0">
              <a:buNone/>
            </a:pPr>
            <a:endParaRPr lang="fr-FR" dirty="0">
              <a:solidFill>
                <a:schemeClr val="accent1"/>
              </a:solidFill>
              <a:latin typeface="Calibri" panose="020F0502020204030204" pitchFamily="34" charset="0"/>
              <a:cs typeface="Calibri" panose="020F0502020204030204" pitchFamily="34" charset="0"/>
            </a:endParaRPr>
          </a:p>
        </p:txBody>
      </p:sp>
      <p:sp>
        <p:nvSpPr>
          <p:cNvPr id="4" name="ZoneTexte 3">
            <a:extLst>
              <a:ext uri="{FF2B5EF4-FFF2-40B4-BE49-F238E27FC236}">
                <a16:creationId xmlns:a16="http://schemas.microsoft.com/office/drawing/2014/main" id="{C2E023BA-5641-528E-B669-6E59B3DE23CD}"/>
              </a:ext>
            </a:extLst>
          </p:cNvPr>
          <p:cNvSpPr txBox="1"/>
          <p:nvPr/>
        </p:nvSpPr>
        <p:spPr>
          <a:xfrm>
            <a:off x="641974" y="904461"/>
            <a:ext cx="11040509" cy="584775"/>
          </a:xfrm>
          <a:prstGeom prst="rect">
            <a:avLst/>
          </a:prstGeom>
          <a:noFill/>
        </p:spPr>
        <p:txBody>
          <a:bodyPr wrap="square" rtlCol="0">
            <a:spAutoFit/>
          </a:bodyPr>
          <a:lstStyle/>
          <a:p>
            <a:r>
              <a:rPr lang="fr-FR" sz="3200" b="1" dirty="0">
                <a:solidFill>
                  <a:schemeClr val="bg1"/>
                </a:solidFill>
                <a:latin typeface="Calibri" panose="020F0502020204030204" pitchFamily="34" charset="0"/>
                <a:cs typeface="Calibri" panose="020F0502020204030204" pitchFamily="34" charset="0"/>
              </a:rPr>
              <a:t>Contexte de la création d’une nouvelle formation initiale  </a:t>
            </a:r>
          </a:p>
        </p:txBody>
      </p:sp>
    </p:spTree>
    <p:extLst>
      <p:ext uri="{BB962C8B-B14F-4D97-AF65-F5344CB8AC3E}">
        <p14:creationId xmlns:p14="http://schemas.microsoft.com/office/powerpoint/2010/main" val="418334464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38C812-701F-5085-B028-90B935A894DB}"/>
              </a:ext>
            </a:extLst>
          </p:cNvPr>
          <p:cNvSpPr>
            <a:spLocks noGrp="1"/>
          </p:cNvSpPr>
          <p:nvPr>
            <p:ph type="title"/>
          </p:nvPr>
        </p:nvSpPr>
        <p:spPr/>
        <p:txBody>
          <a:bodyPr/>
          <a:lstStyle/>
          <a:p>
            <a:r>
              <a:rPr lang="fr-FR" dirty="0"/>
              <a:t>Gestion et accompagnement d’équipe</a:t>
            </a:r>
            <a:endParaRPr lang="fr-BE" dirty="0"/>
          </a:p>
        </p:txBody>
      </p:sp>
      <p:sp>
        <p:nvSpPr>
          <p:cNvPr id="3" name="Espace réservé du contenu 2">
            <a:extLst>
              <a:ext uri="{FF2B5EF4-FFF2-40B4-BE49-F238E27FC236}">
                <a16:creationId xmlns:a16="http://schemas.microsoft.com/office/drawing/2014/main" id="{A2027AED-78A0-F177-6EC1-34442796F07F}"/>
              </a:ext>
            </a:extLst>
          </p:cNvPr>
          <p:cNvSpPr>
            <a:spLocks noGrp="1"/>
          </p:cNvSpPr>
          <p:nvPr>
            <p:ph idx="1"/>
          </p:nvPr>
        </p:nvSpPr>
        <p:spPr/>
        <p:txBody>
          <a:bodyPr>
            <a:normAutofit lnSpcReduction="10000"/>
          </a:bodyPr>
          <a:lstStyle/>
          <a:p>
            <a:r>
              <a:rPr lang="fr-FR" sz="2200" dirty="0">
                <a:latin typeface="Calibri" panose="020F0502020204030204" pitchFamily="34" charset="0"/>
                <a:cs typeface="Calibri" panose="020F0502020204030204" pitchFamily="34" charset="0"/>
              </a:rPr>
              <a:t>Il s’agit ici d’interroger </a:t>
            </a:r>
            <a:r>
              <a:rPr lang="fr-FR" sz="2200" b="1" dirty="0">
                <a:latin typeface="Calibri" panose="020F0502020204030204" pitchFamily="34" charset="0"/>
                <a:cs typeface="Calibri" panose="020F0502020204030204" pitchFamily="34" charset="0"/>
              </a:rPr>
              <a:t>les postures professionnelles  </a:t>
            </a:r>
            <a:r>
              <a:rPr lang="fr-FR" sz="2200" dirty="0">
                <a:latin typeface="Calibri" panose="020F0502020204030204" pitchFamily="34" charset="0"/>
                <a:cs typeface="Calibri" panose="020F0502020204030204" pitchFamily="34" charset="0"/>
              </a:rPr>
              <a:t>en approfondissant leur compréhension des mécanismes de protection et de défense mobilisés par chaque professionnel dans l'exercice de ses fonctions.</a:t>
            </a:r>
          </a:p>
          <a:p>
            <a:r>
              <a:rPr lang="fr-FR" sz="2200" dirty="0">
                <a:latin typeface="Calibri" panose="020F0502020204030204" pitchFamily="34" charset="0"/>
                <a:cs typeface="Calibri" panose="020F0502020204030204" pitchFamily="34" charset="0"/>
              </a:rPr>
              <a:t>Ce module encourage les participants à saisir les enjeux d'une réflexion approfondie dans et sur l'action, mettant l'accent sur l’importance d’orienter les équipes dans une approche </a:t>
            </a:r>
            <a:r>
              <a:rPr lang="fr-FR" sz="2200" b="1" dirty="0">
                <a:latin typeface="Calibri" panose="020F0502020204030204" pitchFamily="34" charset="0"/>
                <a:cs typeface="Calibri" panose="020F0502020204030204" pitchFamily="34" charset="0"/>
              </a:rPr>
              <a:t>réflexive. </a:t>
            </a:r>
          </a:p>
          <a:p>
            <a:endParaRPr lang="fr-FR" sz="2200" b="1" dirty="0">
              <a:latin typeface="Calibri" panose="020F0502020204030204" pitchFamily="34" charset="0"/>
              <a:cs typeface="Calibri" panose="020F0502020204030204" pitchFamily="34" charset="0"/>
            </a:endParaRPr>
          </a:p>
          <a:p>
            <a:r>
              <a:rPr lang="fr-FR" sz="2200" dirty="0">
                <a:solidFill>
                  <a:schemeClr val="accent3">
                    <a:lumMod val="75000"/>
                  </a:schemeClr>
                </a:solidFill>
                <a:latin typeface="Calibri" panose="020F0502020204030204" pitchFamily="34" charset="0"/>
                <a:cs typeface="Calibri" panose="020F0502020204030204" pitchFamily="34" charset="0"/>
              </a:rPr>
              <a:t>« Pas simple de se rendre compte que parfois ce sont nos attitudes qui conditionnent les réactions de nos équipes. Notre posture crée les réactions de nos équipes, je dois d’abord me questionner avant de leur reprocher leur manque d’initiative, leur refus,.. »</a:t>
            </a:r>
          </a:p>
        </p:txBody>
      </p:sp>
    </p:spTree>
    <p:extLst>
      <p:ext uri="{BB962C8B-B14F-4D97-AF65-F5344CB8AC3E}">
        <p14:creationId xmlns:p14="http://schemas.microsoft.com/office/powerpoint/2010/main" val="172617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FE7B9C4-0A20-831F-36CE-538FAC8B46A5}"/>
              </a:ext>
            </a:extLst>
          </p:cNvPr>
          <p:cNvSpPr>
            <a:spLocks noGrp="1"/>
          </p:cNvSpPr>
          <p:nvPr>
            <p:ph type="title"/>
          </p:nvPr>
        </p:nvSpPr>
        <p:spPr/>
        <p:txBody>
          <a:bodyPr/>
          <a:lstStyle/>
          <a:p>
            <a:r>
              <a:rPr lang="fr-FR" dirty="0"/>
              <a:t>Des retours, des besoins ….</a:t>
            </a:r>
            <a:endParaRPr lang="fr-BE" dirty="0"/>
          </a:p>
        </p:txBody>
      </p:sp>
      <p:sp>
        <p:nvSpPr>
          <p:cNvPr id="3" name="Espace réservé du contenu 2">
            <a:extLst>
              <a:ext uri="{FF2B5EF4-FFF2-40B4-BE49-F238E27FC236}">
                <a16:creationId xmlns:a16="http://schemas.microsoft.com/office/drawing/2014/main" id="{61506DB3-D846-A5E3-F3F4-A2EC4CB2E2F3}"/>
              </a:ext>
            </a:extLst>
          </p:cNvPr>
          <p:cNvSpPr>
            <a:spLocks noGrp="1"/>
          </p:cNvSpPr>
          <p:nvPr>
            <p:ph idx="1"/>
          </p:nvPr>
        </p:nvSpPr>
        <p:spPr/>
        <p:txBody>
          <a:bodyPr>
            <a:noAutofit/>
          </a:bodyPr>
          <a:lstStyle/>
          <a:p>
            <a:r>
              <a:rPr lang="fr-FR" sz="2200" dirty="0">
                <a:latin typeface="Calibri" panose="020F0502020204030204" pitchFamily="34" charset="0"/>
                <a:cs typeface="Calibri" panose="020F0502020204030204" pitchFamily="34" charset="0"/>
              </a:rPr>
              <a:t>« </a:t>
            </a:r>
            <a:r>
              <a:rPr lang="fr-FR" sz="2200" i="1" dirty="0">
                <a:latin typeface="Calibri" panose="020F0502020204030204" pitchFamily="34" charset="0"/>
                <a:cs typeface="Calibri" panose="020F0502020204030204" pitchFamily="34" charset="0"/>
              </a:rPr>
              <a:t>Ça bouscule, ça chamboule, on questionne tout et au final on se rend compte que l’on a tellement évolué durant ce parcours </a:t>
            </a:r>
            <a:r>
              <a:rPr lang="fr-FR" sz="2200" dirty="0">
                <a:latin typeface="Calibri" panose="020F0502020204030204" pitchFamily="34" charset="0"/>
                <a:cs typeface="Calibri" panose="020F0502020204030204" pitchFamily="34" charset="0"/>
              </a:rPr>
              <a:t>», conclut une participante de la Province de Luxembourg</a:t>
            </a:r>
          </a:p>
          <a:p>
            <a:endParaRPr lang="fr-FR" sz="2200" dirty="0">
              <a:latin typeface="Calibri" panose="020F0502020204030204" pitchFamily="34" charset="0"/>
              <a:cs typeface="Calibri" panose="020F0502020204030204" pitchFamily="34" charset="0"/>
            </a:endParaRPr>
          </a:p>
          <a:p>
            <a:r>
              <a:rPr lang="fr-FR" sz="2200" dirty="0">
                <a:latin typeface="Calibri" panose="020F0502020204030204" pitchFamily="34" charset="0"/>
                <a:cs typeface="Calibri" panose="020F0502020204030204" pitchFamily="34" charset="0"/>
              </a:rPr>
              <a:t>« </a:t>
            </a:r>
            <a:r>
              <a:rPr lang="fr-FR" sz="2200" i="1" dirty="0">
                <a:latin typeface="Calibri" panose="020F0502020204030204" pitchFamily="34" charset="0"/>
                <a:cs typeface="Calibri" panose="020F0502020204030204" pitchFamily="34" charset="0"/>
              </a:rPr>
              <a:t>On questionne ensemble, on évolue ensemble, on sort de la solitude des directions pour faire équipe ensemble </a:t>
            </a:r>
            <a:r>
              <a:rPr lang="fr-FR" sz="2200" dirty="0">
                <a:latin typeface="Calibri" panose="020F0502020204030204" pitchFamily="34" charset="0"/>
                <a:cs typeface="Calibri" panose="020F0502020204030204" pitchFamily="34" charset="0"/>
              </a:rPr>
              <a:t>» Cohorte 2</a:t>
            </a:r>
            <a:br>
              <a:rPr lang="fr-FR" sz="2200" dirty="0">
                <a:latin typeface="Calibri" panose="020F0502020204030204" pitchFamily="34" charset="0"/>
                <a:cs typeface="Calibri" panose="020F0502020204030204" pitchFamily="34" charset="0"/>
              </a:rPr>
            </a:br>
            <a:endParaRPr lang="fr-FR" sz="2200" dirty="0">
              <a:latin typeface="Calibri" panose="020F0502020204030204" pitchFamily="34" charset="0"/>
              <a:cs typeface="Calibri" panose="020F0502020204030204" pitchFamily="34" charset="0"/>
            </a:endParaRPr>
          </a:p>
          <a:p>
            <a:r>
              <a:rPr lang="fr-FR" sz="2200" dirty="0">
                <a:latin typeface="Calibri" panose="020F0502020204030204" pitchFamily="34" charset="0"/>
                <a:cs typeface="Calibri" panose="020F0502020204030204" pitchFamily="34" charset="0"/>
              </a:rPr>
              <a:t>« </a:t>
            </a:r>
            <a:r>
              <a:rPr lang="fr-FR" sz="2200" i="1" dirty="0">
                <a:latin typeface="Calibri" panose="020F0502020204030204" pitchFamily="34" charset="0"/>
                <a:cs typeface="Calibri" panose="020F0502020204030204" pitchFamily="34" charset="0"/>
              </a:rPr>
              <a:t>Ce certificat m’a réellement permis de mieux comprendre mes équipes, de trouver comment valoriser chacun,  permettre à chaque professionnel de se sentir à sa place, le turn-over a nettement diminué depuis, tout comme les absences </a:t>
            </a:r>
            <a:r>
              <a:rPr lang="fr-FR" sz="2200" dirty="0">
                <a:latin typeface="Calibri" panose="020F0502020204030204" pitchFamily="34" charset="0"/>
                <a:cs typeface="Calibri" panose="020F0502020204030204" pitchFamily="34" charset="0"/>
              </a:rPr>
              <a:t>». Cohorte 2</a:t>
            </a:r>
            <a:endParaRPr lang="fr-BE" sz="2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667728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5A2FC3-8024-4790-3D57-36D6F154404F}"/>
              </a:ext>
            </a:extLst>
          </p:cNvPr>
          <p:cNvSpPr>
            <a:spLocks noGrp="1"/>
          </p:cNvSpPr>
          <p:nvPr>
            <p:ph type="title"/>
          </p:nvPr>
        </p:nvSpPr>
        <p:spPr/>
        <p:txBody>
          <a:bodyPr/>
          <a:lstStyle/>
          <a:p>
            <a:r>
              <a:rPr lang="fr-FR" dirty="0"/>
              <a:t>Des répercussions collatérales</a:t>
            </a:r>
            <a:endParaRPr lang="fr-BE" dirty="0"/>
          </a:p>
        </p:txBody>
      </p:sp>
      <p:sp>
        <p:nvSpPr>
          <p:cNvPr id="3" name="Espace réservé du contenu 2">
            <a:extLst>
              <a:ext uri="{FF2B5EF4-FFF2-40B4-BE49-F238E27FC236}">
                <a16:creationId xmlns:a16="http://schemas.microsoft.com/office/drawing/2014/main" id="{D8B9F990-DEE6-B554-B9CE-BC59210BEC92}"/>
              </a:ext>
            </a:extLst>
          </p:cNvPr>
          <p:cNvSpPr>
            <a:spLocks noGrp="1"/>
          </p:cNvSpPr>
          <p:nvPr>
            <p:ph idx="1"/>
          </p:nvPr>
        </p:nvSpPr>
        <p:spPr/>
        <p:txBody>
          <a:bodyPr>
            <a:normAutofit/>
          </a:bodyPr>
          <a:lstStyle/>
          <a:p>
            <a:r>
              <a:rPr lang="fr-FR" sz="2200" dirty="0"/>
              <a:t>La conviction que la mission d’une direction est aussi d’aider les professionnels à trouver leur place, à s’épanouir dans la fonction et ce, dès le recrutement, dès l’annonce de l’ouverture d’une place.</a:t>
            </a:r>
          </a:p>
          <a:p>
            <a:r>
              <a:rPr lang="fr-FR" sz="2200" dirty="0"/>
              <a:t>La conviction qu’il importe que les équipes développent plus de compétences réflexives et que l’intégration des futurs AEJE sera un atout dans cette démarche de progression commune.</a:t>
            </a:r>
          </a:p>
          <a:p>
            <a:r>
              <a:rPr lang="fr-FR" sz="2200" dirty="0"/>
              <a:t>La certitude qu’il importe de rendre « visibles » les compétences mobilisées par chaque professionnel pour que ces métiers et leurs exigences soient connus de tous.</a:t>
            </a:r>
            <a:endParaRPr lang="fr-BE" sz="2200" dirty="0"/>
          </a:p>
        </p:txBody>
      </p:sp>
    </p:spTree>
    <p:extLst>
      <p:ext uri="{BB962C8B-B14F-4D97-AF65-F5344CB8AC3E}">
        <p14:creationId xmlns:p14="http://schemas.microsoft.com/office/powerpoint/2010/main" val="1347768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pattFill prst="pct25">
          <a:fgClr>
            <a:schemeClr val="accent1">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41974" y="1918261"/>
            <a:ext cx="11077904" cy="4982615"/>
          </a:xfrm>
        </p:spPr>
        <p:txBody>
          <a:bodyPr anchor="ctr">
            <a:normAutofit/>
          </a:bodyPr>
          <a:lstStyle/>
          <a:p>
            <a:pPr marL="0" indent="0">
              <a:spcBef>
                <a:spcPts val="1200"/>
              </a:spcBef>
              <a:buNone/>
            </a:pPr>
            <a:r>
              <a:rPr lang="fr-BE" sz="2300" dirty="0">
                <a:solidFill>
                  <a:schemeClr val="accent1"/>
                </a:solidFill>
                <a:latin typeface="Calibri" panose="020F0502020204030204" pitchFamily="34" charset="0"/>
                <a:cs typeface="Calibri" panose="020F0502020204030204" pitchFamily="34" charset="0"/>
              </a:rPr>
              <a:t>Rencontres avec l’</a:t>
            </a:r>
            <a:r>
              <a:rPr lang="fr-BE" sz="2300" b="1" dirty="0">
                <a:solidFill>
                  <a:schemeClr val="accent1"/>
                </a:solidFill>
                <a:latin typeface="Calibri" panose="020F0502020204030204" pitchFamily="34" charset="0"/>
                <a:cs typeface="Calibri" panose="020F0502020204030204" pitchFamily="34" charset="0"/>
              </a:rPr>
              <a:t>ensemble des acteurs </a:t>
            </a:r>
            <a:r>
              <a:rPr lang="fr-BE" sz="2300" dirty="0">
                <a:solidFill>
                  <a:schemeClr val="accent1"/>
                </a:solidFill>
                <a:latin typeface="Calibri" panose="020F0502020204030204" pitchFamily="34" charset="0"/>
                <a:cs typeface="Calibri" panose="020F0502020204030204" pitchFamily="34" charset="0"/>
              </a:rPr>
              <a:t>de la </a:t>
            </a:r>
            <a:r>
              <a:rPr lang="fr-BE" sz="2300" i="1" dirty="0">
                <a:solidFill>
                  <a:schemeClr val="accent1"/>
                </a:solidFill>
                <a:latin typeface="Calibri" panose="020F0502020204030204" pitchFamily="34" charset="0"/>
                <a:cs typeface="Calibri" panose="020F0502020204030204" pitchFamily="34" charset="0"/>
              </a:rPr>
              <a:t>Petite enfance </a:t>
            </a:r>
            <a:r>
              <a:rPr lang="fr-BE" sz="2300" dirty="0">
                <a:solidFill>
                  <a:schemeClr val="accent1"/>
                </a:solidFill>
                <a:latin typeface="Calibri" panose="020F0502020204030204" pitchFamily="34" charset="0"/>
                <a:cs typeface="Calibri" panose="020F0502020204030204" pitchFamily="34" charset="0"/>
              </a:rPr>
              <a:t>en mai et juin 2021 qui ont :</a:t>
            </a:r>
          </a:p>
          <a:p>
            <a:pPr>
              <a:spcBef>
                <a:spcPts val="1200"/>
              </a:spcBef>
              <a:buFont typeface="Wingdings" pitchFamily="2" charset="2"/>
              <a:buChar char="§"/>
            </a:pPr>
            <a:r>
              <a:rPr lang="fr-BE" sz="2300" dirty="0">
                <a:solidFill>
                  <a:schemeClr val="accent1"/>
                </a:solidFill>
                <a:latin typeface="Calibri" panose="020F0502020204030204" pitchFamily="34" charset="0"/>
                <a:cs typeface="Calibri" panose="020F0502020204030204" pitchFamily="34" charset="0"/>
              </a:rPr>
              <a:t>Confirmé les </a:t>
            </a:r>
            <a:r>
              <a:rPr lang="fr-BE" sz="2300" b="1" dirty="0">
                <a:solidFill>
                  <a:schemeClr val="accent1"/>
                </a:solidFill>
                <a:latin typeface="Calibri" panose="020F0502020204030204" pitchFamily="34" charset="0"/>
                <a:cs typeface="Calibri" panose="020F0502020204030204" pitchFamily="34" charset="0"/>
              </a:rPr>
              <a:t>besoins sociétaux </a:t>
            </a:r>
            <a:r>
              <a:rPr lang="fr-BE" sz="2300" dirty="0">
                <a:solidFill>
                  <a:schemeClr val="accent1"/>
                </a:solidFill>
                <a:latin typeface="Calibri" panose="020F0502020204030204" pitchFamily="34" charset="0"/>
                <a:cs typeface="Calibri" panose="020F0502020204030204" pitchFamily="34" charset="0"/>
              </a:rPr>
              <a:t>et abouti à une </a:t>
            </a:r>
            <a:r>
              <a:rPr lang="fr-FR" sz="2300" b="1" dirty="0">
                <a:solidFill>
                  <a:schemeClr val="accent1"/>
                </a:solidFill>
                <a:latin typeface="Calibri" panose="020F0502020204030204" pitchFamily="34" charset="0"/>
                <a:cs typeface="Calibri" panose="020F0502020204030204" pitchFamily="34" charset="0"/>
              </a:rPr>
              <a:t>volonté explicitée </a:t>
            </a:r>
            <a:r>
              <a:rPr lang="fr-FR" sz="2300" dirty="0">
                <a:solidFill>
                  <a:schemeClr val="accent1"/>
                </a:solidFill>
                <a:latin typeface="Calibri" panose="020F0502020204030204" pitchFamily="34" charset="0"/>
                <a:cs typeface="Calibri" panose="020F0502020204030204" pitchFamily="34" charset="0"/>
              </a:rPr>
              <a:t>d’/de </a:t>
            </a:r>
          </a:p>
          <a:p>
            <a:pPr marL="666900" indent="-198900">
              <a:spcBef>
                <a:spcPts val="600"/>
              </a:spcBef>
              <a:buSzPct val="80000"/>
              <a:buFont typeface="Courier New" panose="02070309020205020404" pitchFamily="49" charset="0"/>
              <a:buChar char="o"/>
            </a:pPr>
            <a:r>
              <a:rPr lang="fr-FR" sz="2000" dirty="0">
                <a:solidFill>
                  <a:schemeClr val="accent1"/>
                </a:solidFill>
                <a:latin typeface="Calibri" panose="020F0502020204030204" pitchFamily="34" charset="0"/>
                <a:cs typeface="Calibri" panose="020F0502020204030204" pitchFamily="34" charset="0"/>
              </a:rPr>
              <a:t>Allouer des moyens au secteur</a:t>
            </a:r>
          </a:p>
          <a:p>
            <a:pPr marL="666900" indent="-198900">
              <a:spcBef>
                <a:spcPts val="600"/>
              </a:spcBef>
              <a:buSzPct val="80000"/>
              <a:buFont typeface="Courier New" panose="02070309020205020404" pitchFamily="49" charset="0"/>
              <a:buChar char="o"/>
            </a:pPr>
            <a:r>
              <a:rPr lang="fr-FR" sz="2000" dirty="0">
                <a:solidFill>
                  <a:schemeClr val="accent1"/>
                </a:solidFill>
                <a:latin typeface="Calibri" panose="020F0502020204030204" pitchFamily="34" charset="0"/>
                <a:cs typeface="Calibri" panose="020F0502020204030204" pitchFamily="34" charset="0"/>
              </a:rPr>
              <a:t>Tenir compte des réalités différentes entre les grandes villes et les cités plus rurales</a:t>
            </a:r>
            <a:endParaRPr lang="fr-BE" sz="2000" b="1" dirty="0">
              <a:solidFill>
                <a:schemeClr val="accent1"/>
              </a:solidFill>
              <a:latin typeface="Calibri" panose="020F0502020204030204" pitchFamily="34" charset="0"/>
              <a:cs typeface="Calibri" panose="020F0502020204030204" pitchFamily="34" charset="0"/>
            </a:endParaRPr>
          </a:p>
          <a:p>
            <a:pPr>
              <a:spcBef>
                <a:spcPts val="1200"/>
              </a:spcBef>
              <a:buFont typeface="Wingdings" pitchFamily="2" charset="2"/>
              <a:buChar char="§"/>
            </a:pPr>
            <a:r>
              <a:rPr lang="fr-FR" sz="2300" dirty="0">
                <a:solidFill>
                  <a:schemeClr val="accent1"/>
                </a:solidFill>
                <a:latin typeface="Calibri" panose="020F0502020204030204" pitchFamily="34" charset="0"/>
                <a:cs typeface="Calibri" panose="020F0502020204030204" pitchFamily="34" charset="0"/>
              </a:rPr>
              <a:t>Permis la définition de </a:t>
            </a:r>
            <a:r>
              <a:rPr lang="fr-FR" sz="2300" b="1" dirty="0">
                <a:solidFill>
                  <a:schemeClr val="accent1"/>
                </a:solidFill>
                <a:latin typeface="Calibri" panose="020F0502020204030204" pitchFamily="34" charset="0"/>
                <a:cs typeface="Calibri" panose="020F0502020204030204" pitchFamily="34" charset="0"/>
              </a:rPr>
              <a:t>balises </a:t>
            </a:r>
            <a:r>
              <a:rPr lang="fr-FR" sz="2300" dirty="0">
                <a:solidFill>
                  <a:schemeClr val="accent1"/>
                </a:solidFill>
                <a:latin typeface="Calibri" panose="020F0502020204030204" pitchFamily="34" charset="0"/>
                <a:cs typeface="Calibri" panose="020F0502020204030204" pitchFamily="34" charset="0"/>
              </a:rPr>
              <a:t>relatives à la nouvelle formation</a:t>
            </a:r>
          </a:p>
          <a:p>
            <a:pPr>
              <a:spcBef>
                <a:spcPts val="1200"/>
              </a:spcBef>
              <a:buFont typeface="Wingdings" pitchFamily="2" charset="2"/>
              <a:buChar char="§"/>
            </a:pPr>
            <a:r>
              <a:rPr lang="fr-BE" sz="2300" dirty="0">
                <a:solidFill>
                  <a:schemeClr val="accent1"/>
                </a:solidFill>
                <a:latin typeface="Calibri" panose="020F0502020204030204" pitchFamily="34" charset="0"/>
                <a:cs typeface="Calibri" panose="020F0502020204030204" pitchFamily="34" charset="0"/>
              </a:rPr>
              <a:t>Débouché sur 2 </a:t>
            </a:r>
            <a:r>
              <a:rPr lang="fr-BE" sz="2300" b="1" dirty="0">
                <a:solidFill>
                  <a:schemeClr val="accent1"/>
                </a:solidFill>
                <a:latin typeface="Calibri" panose="020F0502020204030204" pitchFamily="34" charset="0"/>
                <a:cs typeface="Calibri" panose="020F0502020204030204" pitchFamily="34" charset="0"/>
              </a:rPr>
              <a:t>hypothèses pour le format de la formation</a:t>
            </a:r>
            <a:endParaRPr lang="fr-BE" sz="2300" dirty="0">
              <a:solidFill>
                <a:schemeClr val="accent1"/>
              </a:solidFill>
              <a:latin typeface="Calibri" panose="020F0502020204030204" pitchFamily="34" charset="0"/>
              <a:cs typeface="Calibri" panose="020F0502020204030204" pitchFamily="34" charset="0"/>
            </a:endParaRPr>
          </a:p>
          <a:p>
            <a:pPr marL="666000" indent="-198000" fontAlgn="base">
              <a:spcBef>
                <a:spcPts val="600"/>
              </a:spcBef>
              <a:buSzPct val="80000"/>
              <a:buFont typeface="Courier New" panose="02070309020205020404" pitchFamily="49" charset="0"/>
              <a:buChar char="o"/>
            </a:pPr>
            <a:r>
              <a:rPr lang="fr-BE" sz="2000" b="1" dirty="0">
                <a:solidFill>
                  <a:schemeClr val="accent1"/>
                </a:solidFill>
                <a:effectLst>
                  <a:glow>
                    <a:srgbClr val="000000"/>
                  </a:glow>
                  <a:outerShdw sx="0" sy="0">
                    <a:srgbClr val="000000"/>
                  </a:outerShdw>
                  <a:reflection stA="0" endPos="0" fadeDir="0" sx="0" sy="0"/>
                </a:effectLst>
                <a:latin typeface="Calibri" panose="020F0502020204030204" pitchFamily="34" charset="0"/>
                <a:cs typeface="Calibri" panose="020F0502020204030204" pitchFamily="34" charset="0"/>
              </a:rPr>
              <a:t>Orientation (120 crédits) </a:t>
            </a:r>
            <a:r>
              <a:rPr lang="fr-BE" sz="2000" dirty="0">
                <a:solidFill>
                  <a:schemeClr val="accent1"/>
                </a:solidFill>
                <a:effectLst>
                  <a:glow>
                    <a:srgbClr val="000000"/>
                  </a:glow>
                  <a:outerShdw sx="0" sy="0">
                    <a:srgbClr val="000000"/>
                  </a:outerShdw>
                  <a:reflection stA="0" endPos="0" fadeDir="0" sx="0" sy="0"/>
                </a:effectLst>
                <a:latin typeface="Calibri" panose="020F0502020204030204" pitchFamily="34" charset="0"/>
                <a:cs typeface="Calibri" panose="020F0502020204030204" pitchFamily="34" charset="0"/>
              </a:rPr>
              <a:t>du bachelier éducateur spécialisé en accompagnement psycho-éducatif</a:t>
            </a:r>
            <a:endParaRPr lang="fr-BE" sz="2000" dirty="0">
              <a:solidFill>
                <a:schemeClr val="accent1"/>
              </a:solidFill>
              <a:latin typeface="Calibri" panose="020F0502020204030204" pitchFamily="34" charset="0"/>
              <a:cs typeface="Calibri" panose="020F0502020204030204" pitchFamily="34" charset="0"/>
            </a:endParaRPr>
          </a:p>
          <a:p>
            <a:pPr marL="666000" indent="-198000" fontAlgn="base">
              <a:spcBef>
                <a:spcPts val="600"/>
              </a:spcBef>
              <a:buSzPct val="80000"/>
              <a:buFont typeface="Courier New" panose="02070309020205020404" pitchFamily="49" charset="0"/>
              <a:buChar char="o"/>
            </a:pPr>
            <a:r>
              <a:rPr lang="fr-BE" sz="2000" b="1" dirty="0">
                <a:solidFill>
                  <a:schemeClr val="accent1"/>
                </a:solidFill>
                <a:effectLst>
                  <a:glow>
                    <a:srgbClr val="000000"/>
                  </a:glow>
                  <a:outerShdw sx="0" sy="0">
                    <a:srgbClr val="000000"/>
                  </a:outerShdw>
                  <a:reflection stA="0" endPos="0" fadeDir="0" sx="0" sy="0"/>
                </a:effectLst>
                <a:latin typeface="Calibri" panose="020F0502020204030204" pitchFamily="34" charset="0"/>
                <a:cs typeface="Calibri" panose="020F0502020204030204" pitchFamily="34" charset="0"/>
              </a:rPr>
              <a:t>Nouveau bachelier (180 crédits)  </a:t>
            </a:r>
            <a:endParaRPr lang="fr-BE" sz="2000" dirty="0">
              <a:solidFill>
                <a:schemeClr val="accent1"/>
              </a:solidFill>
              <a:effectLst>
                <a:glow>
                  <a:srgbClr val="000000"/>
                </a:glow>
                <a:outerShdw sx="0" sy="0">
                  <a:srgbClr val="000000"/>
                </a:outerShdw>
                <a:reflection stA="0" endPos="0" fadeDir="0" sx="0" sy="0"/>
              </a:effectLst>
              <a:latin typeface="Calibri" panose="020F0502020204030204" pitchFamily="34" charset="0"/>
              <a:cs typeface="Calibri" panose="020F0502020204030204" pitchFamily="34" charset="0"/>
            </a:endParaRPr>
          </a:p>
          <a:p>
            <a:pPr>
              <a:spcBef>
                <a:spcPts val="1200"/>
              </a:spcBef>
              <a:buFont typeface="Wingdings" pitchFamily="2" charset="2"/>
              <a:buChar char="§"/>
            </a:pPr>
            <a:r>
              <a:rPr lang="fr-FR" sz="2300" dirty="0">
                <a:solidFill>
                  <a:schemeClr val="accent1"/>
                </a:solidFill>
                <a:latin typeface="Calibri" panose="020F0502020204030204" pitchFamily="34" charset="0"/>
                <a:cs typeface="Calibri" panose="020F0502020204030204" pitchFamily="34" charset="0"/>
              </a:rPr>
              <a:t>Abouti à la mise en place </a:t>
            </a:r>
            <a:r>
              <a:rPr lang="fr-FR" sz="2300" b="1" dirty="0">
                <a:solidFill>
                  <a:schemeClr val="accent1"/>
                </a:solidFill>
                <a:latin typeface="Calibri" panose="020F0502020204030204" pitchFamily="34" charset="0"/>
                <a:cs typeface="Calibri" panose="020F0502020204030204" pitchFamily="34" charset="0"/>
              </a:rPr>
              <a:t>GT technique </a:t>
            </a:r>
            <a:r>
              <a:rPr lang="fr-FR" sz="2300" dirty="0">
                <a:solidFill>
                  <a:schemeClr val="accent1"/>
                </a:solidFill>
                <a:latin typeface="Calibri" panose="020F0502020204030204" pitchFamily="34" charset="0"/>
                <a:cs typeface="Calibri" panose="020F0502020204030204" pitchFamily="34" charset="0"/>
              </a:rPr>
              <a:t>(référentiels + grille pour chaque hypothèse)</a:t>
            </a:r>
            <a:endParaRPr lang="fr-BE" sz="2300" dirty="0">
              <a:solidFill>
                <a:schemeClr val="accent1"/>
              </a:solidFill>
              <a:latin typeface="Calibri" panose="020F0502020204030204" pitchFamily="34" charset="0"/>
              <a:cs typeface="Calibri" panose="020F0502020204030204" pitchFamily="34" charset="0"/>
            </a:endParaRPr>
          </a:p>
        </p:txBody>
      </p:sp>
      <p:sp>
        <p:nvSpPr>
          <p:cNvPr id="11" name="ZoneTexte 10">
            <a:extLst>
              <a:ext uri="{FF2B5EF4-FFF2-40B4-BE49-F238E27FC236}">
                <a16:creationId xmlns:a16="http://schemas.microsoft.com/office/drawing/2014/main" id="{0F2B6C04-373C-F618-74B8-56DDC72A979A}"/>
              </a:ext>
            </a:extLst>
          </p:cNvPr>
          <p:cNvSpPr txBox="1"/>
          <p:nvPr/>
        </p:nvSpPr>
        <p:spPr>
          <a:xfrm>
            <a:off x="641974" y="904461"/>
            <a:ext cx="11077903" cy="584775"/>
          </a:xfrm>
          <a:prstGeom prst="rect">
            <a:avLst/>
          </a:prstGeom>
          <a:noFill/>
        </p:spPr>
        <p:txBody>
          <a:bodyPr wrap="square" rtlCol="0">
            <a:spAutoFit/>
          </a:bodyPr>
          <a:lstStyle/>
          <a:p>
            <a:r>
              <a:rPr lang="fr-FR" sz="3200" b="1" dirty="0">
                <a:solidFill>
                  <a:schemeClr val="bg1"/>
                </a:solidFill>
                <a:latin typeface="Calibri" panose="020F0502020204030204" pitchFamily="34" charset="0"/>
                <a:cs typeface="Calibri" panose="020F0502020204030204" pitchFamily="34" charset="0"/>
              </a:rPr>
              <a:t>Méthode du GT stratégique</a:t>
            </a:r>
          </a:p>
        </p:txBody>
      </p:sp>
    </p:spTree>
    <p:extLst>
      <p:ext uri="{BB962C8B-B14F-4D97-AF65-F5344CB8AC3E}">
        <p14:creationId xmlns:p14="http://schemas.microsoft.com/office/powerpoint/2010/main" val="25744663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dissolv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dissolv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pattFill prst="pct25">
          <a:fgClr>
            <a:schemeClr val="accent1">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0989" y="2001262"/>
            <a:ext cx="11284254" cy="4821167"/>
          </a:xfrm>
        </p:spPr>
        <p:txBody>
          <a:bodyPr anchor="ctr">
            <a:noAutofit/>
          </a:bodyPr>
          <a:lstStyle/>
          <a:p>
            <a:pPr lvl="0" fontAlgn="base">
              <a:buFont typeface="Wingdings" pitchFamily="2" charset="2"/>
              <a:buChar char="§"/>
            </a:pPr>
            <a:r>
              <a:rPr lang="fr-BE" sz="2200" dirty="0">
                <a:solidFill>
                  <a:schemeClr val="accent1"/>
                </a:solidFill>
                <a:effectLst>
                  <a:glow>
                    <a:srgbClr val="000000"/>
                  </a:glow>
                  <a:outerShdw sx="0" sy="0">
                    <a:srgbClr val="000000"/>
                  </a:outerShdw>
                  <a:reflection stA="0" endPos="0" fadeDir="0" sx="0" sy="0"/>
                </a:effectLst>
              </a:rPr>
              <a:t>Formation destinée à l’accueil et l’éducation d’enfants </a:t>
            </a:r>
            <a:r>
              <a:rPr lang="fr-BE" sz="2200" b="1" dirty="0">
                <a:solidFill>
                  <a:schemeClr val="accent1"/>
                </a:solidFill>
                <a:effectLst>
                  <a:glow>
                    <a:srgbClr val="000000"/>
                  </a:glow>
                  <a:outerShdw sx="0" sy="0">
                    <a:srgbClr val="000000"/>
                  </a:outerShdw>
                  <a:reflection stA="0" endPos="0" fadeDir="0" sx="0" sy="0"/>
                </a:effectLst>
              </a:rPr>
              <a:t>âgés de 0 à 3 ans</a:t>
            </a:r>
            <a:r>
              <a:rPr lang="fr-BE" sz="2200" dirty="0">
                <a:solidFill>
                  <a:schemeClr val="accent1"/>
                </a:solidFill>
                <a:effectLst>
                  <a:glow>
                    <a:srgbClr val="000000"/>
                  </a:glow>
                  <a:outerShdw sx="0" sy="0">
                    <a:srgbClr val="000000"/>
                  </a:outerShdw>
                  <a:reflection stA="0" endPos="0" fadeDir="0" sx="0" sy="0"/>
                </a:effectLst>
              </a:rPr>
              <a:t> </a:t>
            </a:r>
            <a:r>
              <a:rPr lang="fr-BE" sz="2000" dirty="0">
                <a:solidFill>
                  <a:schemeClr val="accent1"/>
                </a:solidFill>
                <a:effectLst>
                  <a:glow>
                    <a:srgbClr val="000000"/>
                  </a:glow>
                  <a:outerShdw sx="0" sy="0">
                    <a:srgbClr val="000000"/>
                  </a:outerShdw>
                  <a:reflection stA="0" endPos="0" fadeDir="0" sx="0" sy="0"/>
                </a:effectLst>
              </a:rPr>
              <a:t>(voire 0-6 ans)</a:t>
            </a:r>
          </a:p>
          <a:p>
            <a:pPr lvl="0" fontAlgn="base">
              <a:buFont typeface="Wingdings" pitchFamily="2" charset="2"/>
              <a:buChar char="§"/>
            </a:pPr>
            <a:r>
              <a:rPr lang="fr-BE" sz="2200" dirty="0">
                <a:solidFill>
                  <a:schemeClr val="accent1"/>
                </a:solidFill>
                <a:effectLst>
                  <a:glow>
                    <a:srgbClr val="000000"/>
                  </a:glow>
                  <a:outerShdw sx="0" sy="0">
                    <a:srgbClr val="000000"/>
                  </a:outerShdw>
                  <a:reflection stA="0" endPos="0" fadeDir="0" sx="0" sy="0"/>
                </a:effectLst>
              </a:rPr>
              <a:t>Formation à la croisée des domaines </a:t>
            </a:r>
            <a:r>
              <a:rPr lang="fr-BE" sz="2200" b="1" dirty="0">
                <a:solidFill>
                  <a:schemeClr val="accent1"/>
                </a:solidFill>
                <a:effectLst>
                  <a:glow>
                    <a:srgbClr val="000000"/>
                  </a:glow>
                  <a:outerShdw sx="0" sy="0">
                    <a:srgbClr val="000000"/>
                  </a:outerShdw>
                  <a:reflection stA="0" endPos="0" fadeDir="0" sx="0" sy="0"/>
                </a:effectLst>
              </a:rPr>
              <a:t>paramédical</a:t>
            </a:r>
            <a:r>
              <a:rPr lang="fr-BE" sz="2200" dirty="0">
                <a:solidFill>
                  <a:schemeClr val="accent1"/>
                </a:solidFill>
                <a:effectLst>
                  <a:glow>
                    <a:srgbClr val="000000"/>
                  </a:glow>
                  <a:outerShdw sx="0" sy="0">
                    <a:srgbClr val="000000"/>
                  </a:outerShdw>
                  <a:reflection stA="0" endPos="0" fadeDir="0" sx="0" sy="0"/>
                </a:effectLst>
              </a:rPr>
              <a:t>, </a:t>
            </a:r>
            <a:r>
              <a:rPr lang="fr-BE" sz="2200" b="1" dirty="0">
                <a:solidFill>
                  <a:schemeClr val="accent1"/>
                </a:solidFill>
                <a:effectLst>
                  <a:glow>
                    <a:srgbClr val="000000"/>
                  </a:glow>
                  <a:outerShdw sx="0" sy="0">
                    <a:srgbClr val="000000"/>
                  </a:outerShdw>
                  <a:reflection stA="0" endPos="0" fadeDir="0" sx="0" sy="0"/>
                </a:effectLst>
              </a:rPr>
              <a:t>pédagogique</a:t>
            </a:r>
            <a:r>
              <a:rPr lang="fr-BE" sz="2200" dirty="0">
                <a:solidFill>
                  <a:schemeClr val="accent1"/>
                </a:solidFill>
                <a:effectLst>
                  <a:glow>
                    <a:srgbClr val="000000"/>
                  </a:glow>
                  <a:outerShdw sx="0" sy="0">
                    <a:srgbClr val="000000"/>
                  </a:outerShdw>
                  <a:reflection stA="0" endPos="0" fadeDir="0" sx="0" sy="0"/>
                </a:effectLst>
              </a:rPr>
              <a:t> et </a:t>
            </a:r>
            <a:r>
              <a:rPr lang="fr-BE" sz="2200" b="1" dirty="0">
                <a:solidFill>
                  <a:schemeClr val="accent1"/>
                </a:solidFill>
                <a:effectLst>
                  <a:glow>
                    <a:srgbClr val="000000"/>
                  </a:glow>
                  <a:outerShdw sx="0" sy="0">
                    <a:srgbClr val="000000"/>
                  </a:outerShdw>
                  <a:reflection stA="0" endPos="0" fadeDir="0" sx="0" sy="0"/>
                </a:effectLst>
              </a:rPr>
              <a:t>social</a:t>
            </a:r>
            <a:endParaRPr lang="fr-BE" sz="2200" dirty="0">
              <a:solidFill>
                <a:schemeClr val="accent1"/>
              </a:solidFill>
              <a:effectLst>
                <a:glow>
                  <a:srgbClr val="000000"/>
                </a:glow>
                <a:outerShdw sx="0" sy="0">
                  <a:srgbClr val="000000"/>
                </a:outerShdw>
                <a:reflection stA="0" endPos="0" fadeDir="0" sx="0" sy="0"/>
              </a:effectLst>
            </a:endParaRPr>
          </a:p>
          <a:p>
            <a:pPr lvl="0" fontAlgn="base">
              <a:buFont typeface="Wingdings" pitchFamily="2" charset="2"/>
              <a:buChar char="§"/>
            </a:pPr>
            <a:r>
              <a:rPr lang="fr-BE" sz="2200" dirty="0">
                <a:solidFill>
                  <a:schemeClr val="accent1"/>
                </a:solidFill>
                <a:effectLst>
                  <a:glow>
                    <a:srgbClr val="000000"/>
                  </a:glow>
                  <a:outerShdw sx="0" sy="0">
                    <a:srgbClr val="000000"/>
                  </a:outerShdw>
                  <a:reflection stA="0" endPos="0" fadeDir="0" sx="0" sy="0"/>
                </a:effectLst>
              </a:rPr>
              <a:t>Formation qui favorise une </a:t>
            </a:r>
            <a:r>
              <a:rPr lang="fr-BE" sz="2200" b="1" dirty="0">
                <a:solidFill>
                  <a:schemeClr val="accent1"/>
                </a:solidFill>
                <a:effectLst>
                  <a:glow>
                    <a:srgbClr val="000000"/>
                  </a:glow>
                  <a:outerShdw sx="0" sy="0">
                    <a:srgbClr val="000000"/>
                  </a:outerShdw>
                  <a:reflection stA="0" endPos="0" fadeDir="0" sx="0" sy="0"/>
                </a:effectLst>
              </a:rPr>
              <a:t>approche </a:t>
            </a:r>
            <a:r>
              <a:rPr lang="fr-BE" sz="2200" dirty="0">
                <a:solidFill>
                  <a:schemeClr val="accent1"/>
                </a:solidFill>
                <a:effectLst>
                  <a:glow>
                    <a:srgbClr val="000000"/>
                  </a:glow>
                  <a:outerShdw sx="0" sy="0">
                    <a:srgbClr val="000000"/>
                  </a:outerShdw>
                  <a:reflection stA="0" endPos="0" fadeDir="0" sx="0" sy="0"/>
                </a:effectLst>
              </a:rPr>
              <a:t>qui </a:t>
            </a:r>
          </a:p>
          <a:p>
            <a:pPr marL="552600">
              <a:spcBef>
                <a:spcPts val="800"/>
              </a:spcBef>
              <a:spcAft>
                <a:spcPts val="0"/>
              </a:spcAft>
              <a:buFont typeface="Courier New" panose="02070309020205020404" pitchFamily="49" charset="0"/>
              <a:buChar char="o"/>
            </a:pPr>
            <a:r>
              <a:rPr lang="fr-BE" sz="2000" dirty="0">
                <a:solidFill>
                  <a:schemeClr val="accent1"/>
                </a:solidFill>
              </a:rPr>
              <a:t>S’inscrit dans une </a:t>
            </a:r>
            <a:r>
              <a:rPr lang="fr-BE" sz="2000" b="1" dirty="0">
                <a:solidFill>
                  <a:schemeClr val="accent1"/>
                </a:solidFill>
              </a:rPr>
              <a:t>logique d’</a:t>
            </a:r>
            <a:r>
              <a:rPr lang="fr-BE" sz="2000" b="1" i="1" dirty="0" err="1">
                <a:solidFill>
                  <a:schemeClr val="accent1"/>
                </a:solidFill>
              </a:rPr>
              <a:t>educare</a:t>
            </a:r>
            <a:r>
              <a:rPr lang="fr-BE" sz="2000" b="1" i="1" dirty="0">
                <a:solidFill>
                  <a:schemeClr val="accent1"/>
                </a:solidFill>
              </a:rPr>
              <a:t> </a:t>
            </a:r>
            <a:r>
              <a:rPr lang="fr-BE" sz="2000" i="1" dirty="0">
                <a:solidFill>
                  <a:schemeClr val="accent1"/>
                </a:solidFill>
              </a:rPr>
              <a:t>;</a:t>
            </a:r>
          </a:p>
          <a:p>
            <a:pPr marL="552600">
              <a:spcBef>
                <a:spcPts val="800"/>
              </a:spcBef>
              <a:spcAft>
                <a:spcPts val="0"/>
              </a:spcAft>
              <a:buFont typeface="Courier New" panose="02070309020205020404" pitchFamily="49" charset="0"/>
              <a:buChar char="o"/>
            </a:pPr>
            <a:r>
              <a:rPr lang="fr-BE" sz="2000" dirty="0">
                <a:solidFill>
                  <a:schemeClr val="accent1"/>
                </a:solidFill>
              </a:rPr>
              <a:t>Permet de développer :</a:t>
            </a:r>
          </a:p>
          <a:p>
            <a:pPr marL="768600">
              <a:spcBef>
                <a:spcPts val="800"/>
              </a:spcBef>
              <a:spcAft>
                <a:spcPts val="0"/>
              </a:spcAft>
              <a:buFont typeface="Wingdings" pitchFamily="2" charset="2"/>
              <a:buChar char="§"/>
            </a:pPr>
            <a:r>
              <a:rPr lang="fr-BE" sz="1600" i="1" dirty="0">
                <a:solidFill>
                  <a:schemeClr val="accent1"/>
                </a:solidFill>
              </a:rPr>
              <a:t>une </a:t>
            </a:r>
            <a:r>
              <a:rPr lang="fr-BE" sz="1600" b="1" i="1" dirty="0">
                <a:solidFill>
                  <a:schemeClr val="accent1"/>
                </a:solidFill>
              </a:rPr>
              <a:t>vision holistique </a:t>
            </a:r>
            <a:r>
              <a:rPr lang="fr-BE" sz="1600" i="1" dirty="0">
                <a:solidFill>
                  <a:schemeClr val="accent1"/>
                </a:solidFill>
              </a:rPr>
              <a:t>de l’enfant, tenant en compte sa famille et le tissu social dans lequel il vit ; </a:t>
            </a:r>
          </a:p>
          <a:p>
            <a:pPr marL="768600">
              <a:spcBef>
                <a:spcPts val="800"/>
              </a:spcBef>
              <a:spcAft>
                <a:spcPts val="0"/>
              </a:spcAft>
              <a:buFont typeface="Wingdings" pitchFamily="2" charset="2"/>
              <a:buChar char="§"/>
            </a:pPr>
            <a:r>
              <a:rPr lang="fr-BE" sz="1600" i="1" dirty="0">
                <a:solidFill>
                  <a:schemeClr val="accent1"/>
                </a:solidFill>
              </a:rPr>
              <a:t>des </a:t>
            </a:r>
            <a:r>
              <a:rPr lang="fr-BE" sz="1600" b="1" i="1" dirty="0">
                <a:solidFill>
                  <a:schemeClr val="accent1"/>
                </a:solidFill>
              </a:rPr>
              <a:t>relations de qualité avec les parents </a:t>
            </a:r>
            <a:r>
              <a:rPr lang="fr-BE" sz="1600" i="1" dirty="0">
                <a:solidFill>
                  <a:schemeClr val="accent1"/>
                </a:solidFill>
              </a:rPr>
              <a:t>; </a:t>
            </a:r>
          </a:p>
          <a:p>
            <a:pPr marL="768600">
              <a:spcBef>
                <a:spcPts val="800"/>
              </a:spcBef>
              <a:spcAft>
                <a:spcPts val="0"/>
              </a:spcAft>
              <a:buFont typeface="Wingdings" pitchFamily="2" charset="2"/>
              <a:buChar char="§"/>
            </a:pPr>
            <a:r>
              <a:rPr lang="fr-BE" sz="1600" i="1" dirty="0">
                <a:solidFill>
                  <a:schemeClr val="accent1"/>
                </a:solidFill>
              </a:rPr>
              <a:t>une </a:t>
            </a:r>
            <a:r>
              <a:rPr lang="fr-BE" sz="1600" b="1" i="1" dirty="0">
                <a:solidFill>
                  <a:schemeClr val="accent1"/>
                </a:solidFill>
              </a:rPr>
              <a:t>sensibilité à la lutte contre les inégalités sociales et la pauvreté infantile </a:t>
            </a:r>
            <a:r>
              <a:rPr lang="fr-BE" sz="1600" i="1" dirty="0">
                <a:solidFill>
                  <a:schemeClr val="accent1"/>
                </a:solidFill>
              </a:rPr>
              <a:t>;</a:t>
            </a:r>
          </a:p>
          <a:p>
            <a:pPr marL="768600">
              <a:spcBef>
                <a:spcPts val="800"/>
              </a:spcBef>
              <a:spcAft>
                <a:spcPts val="0"/>
              </a:spcAft>
              <a:buFont typeface="Wingdings" pitchFamily="2" charset="2"/>
              <a:buChar char="§"/>
            </a:pPr>
            <a:r>
              <a:rPr lang="fr-BE" sz="1600" i="1" dirty="0">
                <a:solidFill>
                  <a:schemeClr val="accent1"/>
                </a:solidFill>
              </a:rPr>
              <a:t>une </a:t>
            </a:r>
            <a:r>
              <a:rPr lang="fr-BE" sz="1600" b="1" i="1" dirty="0">
                <a:solidFill>
                  <a:schemeClr val="accent1"/>
                </a:solidFill>
              </a:rPr>
              <a:t>vision des milieux d’accueil davantage ouverte et inclusive</a:t>
            </a:r>
            <a:r>
              <a:rPr lang="fr-BE" sz="1600" i="1" dirty="0">
                <a:solidFill>
                  <a:schemeClr val="accent1"/>
                </a:solidFill>
              </a:rPr>
              <a:t>, dans le respect du multiculturalisme et du plurilinguisme ; </a:t>
            </a:r>
          </a:p>
          <a:p>
            <a:pPr marL="768600">
              <a:spcBef>
                <a:spcPts val="800"/>
              </a:spcBef>
              <a:spcAft>
                <a:spcPts val="0"/>
              </a:spcAft>
              <a:buFont typeface="Wingdings" pitchFamily="2" charset="2"/>
              <a:buChar char="§"/>
            </a:pPr>
            <a:r>
              <a:rPr lang="fr-BE" sz="1600" i="1" dirty="0">
                <a:solidFill>
                  <a:schemeClr val="accent1"/>
                </a:solidFill>
              </a:rPr>
              <a:t>une </a:t>
            </a:r>
            <a:r>
              <a:rPr lang="fr-BE" sz="1600" b="1" i="1" dirty="0">
                <a:solidFill>
                  <a:schemeClr val="accent1"/>
                </a:solidFill>
              </a:rPr>
              <a:t>compréhension des mécanismes culturels</a:t>
            </a:r>
            <a:r>
              <a:rPr lang="fr-BE" sz="1600" i="1" dirty="0">
                <a:solidFill>
                  <a:schemeClr val="accent1"/>
                </a:solidFill>
              </a:rPr>
              <a:t>.</a:t>
            </a:r>
          </a:p>
          <a:p>
            <a:pPr marL="588600">
              <a:spcBef>
                <a:spcPts val="800"/>
              </a:spcBef>
              <a:spcAft>
                <a:spcPts val="0"/>
              </a:spcAft>
              <a:buFont typeface="Courier New" panose="02070309020205020404" pitchFamily="49" charset="0"/>
              <a:buChar char="o"/>
            </a:pPr>
            <a:r>
              <a:rPr lang="fr-BE" sz="2000" dirty="0">
                <a:solidFill>
                  <a:schemeClr val="accent1"/>
                </a:solidFill>
              </a:rPr>
              <a:t>Vise le développement des </a:t>
            </a:r>
            <a:r>
              <a:rPr lang="fr-BE" sz="2000" b="1" dirty="0">
                <a:solidFill>
                  <a:schemeClr val="accent1"/>
                </a:solidFill>
              </a:rPr>
              <a:t>compétences langagières</a:t>
            </a:r>
            <a:r>
              <a:rPr lang="fr-BE" sz="2000" dirty="0">
                <a:solidFill>
                  <a:schemeClr val="accent1"/>
                </a:solidFill>
              </a:rPr>
              <a:t>, la prise en compte de </a:t>
            </a:r>
            <a:r>
              <a:rPr lang="fr-BE" sz="2000" b="1" dirty="0">
                <a:solidFill>
                  <a:schemeClr val="accent1"/>
                </a:solidFill>
              </a:rPr>
              <a:t>l’évolution cognitive et motrice </a:t>
            </a:r>
            <a:r>
              <a:rPr lang="fr-BE" sz="2000" dirty="0">
                <a:solidFill>
                  <a:schemeClr val="accent1"/>
                </a:solidFill>
              </a:rPr>
              <a:t>dans le développement, tout en évitant le risque de « </a:t>
            </a:r>
            <a:r>
              <a:rPr lang="fr-BE" sz="2000" dirty="0" err="1">
                <a:solidFill>
                  <a:schemeClr val="accent1"/>
                </a:solidFill>
              </a:rPr>
              <a:t>schoolification</a:t>
            </a:r>
            <a:r>
              <a:rPr lang="fr-BE" sz="2000" dirty="0">
                <a:solidFill>
                  <a:schemeClr val="accent1"/>
                </a:solidFill>
              </a:rPr>
              <a:t> »</a:t>
            </a:r>
          </a:p>
          <a:p>
            <a:pPr marL="738900" indent="-342900">
              <a:buClr>
                <a:srgbClr val="D82A62"/>
              </a:buClr>
              <a:buFont typeface="+mj-lt"/>
              <a:buAutoNum type="arabicPeriod"/>
            </a:pPr>
            <a:endParaRPr lang="fr-FR" dirty="0">
              <a:solidFill>
                <a:schemeClr val="accent1"/>
              </a:solidFill>
              <a:latin typeface="Calibri" panose="020F0502020204030204" pitchFamily="34" charset="0"/>
              <a:cs typeface="Calibri" panose="020F0502020204030204" pitchFamily="34" charset="0"/>
            </a:endParaRPr>
          </a:p>
        </p:txBody>
      </p:sp>
      <p:sp>
        <p:nvSpPr>
          <p:cNvPr id="4" name="ZoneTexte 3">
            <a:extLst>
              <a:ext uri="{FF2B5EF4-FFF2-40B4-BE49-F238E27FC236}">
                <a16:creationId xmlns:a16="http://schemas.microsoft.com/office/drawing/2014/main" id="{C2E023BA-5641-528E-B669-6E59B3DE23CD}"/>
              </a:ext>
            </a:extLst>
          </p:cNvPr>
          <p:cNvSpPr txBox="1"/>
          <p:nvPr/>
        </p:nvSpPr>
        <p:spPr>
          <a:xfrm>
            <a:off x="641975" y="904461"/>
            <a:ext cx="10339306" cy="584775"/>
          </a:xfrm>
          <a:prstGeom prst="rect">
            <a:avLst/>
          </a:prstGeom>
          <a:noFill/>
        </p:spPr>
        <p:txBody>
          <a:bodyPr wrap="square" rtlCol="0">
            <a:spAutoFit/>
          </a:bodyPr>
          <a:lstStyle/>
          <a:p>
            <a:r>
              <a:rPr lang="fr-FR" sz="3200" b="1" dirty="0">
                <a:solidFill>
                  <a:schemeClr val="bg1"/>
                </a:solidFill>
                <a:latin typeface="Calibri" panose="020F0502020204030204" pitchFamily="34" charset="0"/>
                <a:cs typeface="Calibri" panose="020F0502020204030204" pitchFamily="34" charset="0"/>
              </a:rPr>
              <a:t>Balises fixées au GT technique en suivi des rencontres (1/2)</a:t>
            </a:r>
          </a:p>
        </p:txBody>
      </p:sp>
    </p:spTree>
    <p:extLst>
      <p:ext uri="{BB962C8B-B14F-4D97-AF65-F5344CB8AC3E}">
        <p14:creationId xmlns:p14="http://schemas.microsoft.com/office/powerpoint/2010/main" val="307898763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dissolv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dissolv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dissolv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dissolve">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pattFill prst="pct25">
          <a:fgClr>
            <a:schemeClr val="accent1">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20625" y="1715956"/>
            <a:ext cx="11050665" cy="4821167"/>
          </a:xfrm>
        </p:spPr>
        <p:txBody>
          <a:bodyPr anchor="ctr">
            <a:noAutofit/>
          </a:bodyPr>
          <a:lstStyle/>
          <a:p>
            <a:pPr fontAlgn="base">
              <a:buFont typeface="Wingdings" pitchFamily="2" charset="2"/>
              <a:buChar char="§"/>
            </a:pPr>
            <a:r>
              <a:rPr lang="fr-BE" sz="2200" dirty="0">
                <a:solidFill>
                  <a:schemeClr val="accent1"/>
                </a:solidFill>
                <a:effectLst>
                  <a:glow>
                    <a:srgbClr val="000000"/>
                  </a:glow>
                  <a:outerShdw sx="0" sy="0">
                    <a:srgbClr val="000000"/>
                  </a:outerShdw>
                  <a:reflection stA="0" endPos="0" fadeDir="0" sx="0" sy="0"/>
                </a:effectLst>
              </a:rPr>
              <a:t>Stages = </a:t>
            </a:r>
            <a:r>
              <a:rPr lang="fr-BE" sz="2200" b="1" dirty="0">
                <a:solidFill>
                  <a:schemeClr val="accent1"/>
                </a:solidFill>
                <a:effectLst>
                  <a:glow>
                    <a:srgbClr val="000000"/>
                  </a:glow>
                  <a:outerShdw sx="0" sy="0">
                    <a:srgbClr val="000000"/>
                  </a:outerShdw>
                  <a:reflection stA="0" endPos="0" fadeDir="0" sx="0" sy="0"/>
                </a:effectLst>
              </a:rPr>
              <a:t>1/3 temps formation</a:t>
            </a:r>
            <a:r>
              <a:rPr lang="fr-BE" sz="2200" dirty="0">
                <a:solidFill>
                  <a:schemeClr val="accent1"/>
                </a:solidFill>
                <a:effectLst>
                  <a:glow>
                    <a:srgbClr val="000000"/>
                  </a:glow>
                  <a:outerShdw sx="0" sy="0">
                    <a:srgbClr val="000000"/>
                  </a:outerShdw>
                  <a:reflection stA="0" endPos="0" fadeDir="0" sx="0" sy="0"/>
                </a:effectLst>
              </a:rPr>
              <a:t> et visant découverte de </a:t>
            </a:r>
            <a:r>
              <a:rPr lang="fr-BE" sz="2200" b="1" dirty="0">
                <a:solidFill>
                  <a:schemeClr val="accent1"/>
                </a:solidFill>
                <a:effectLst>
                  <a:glow>
                    <a:srgbClr val="000000"/>
                  </a:glow>
                  <a:outerShdw sx="0" sy="0">
                    <a:srgbClr val="000000"/>
                  </a:outerShdw>
                  <a:reflection stA="0" endPos="0" fadeDir="0" sx="0" sy="0"/>
                </a:effectLst>
              </a:rPr>
              <a:t>différents secteurs et réalités</a:t>
            </a:r>
            <a:endParaRPr lang="fr-BE" sz="2200" dirty="0">
              <a:solidFill>
                <a:schemeClr val="accent1"/>
              </a:solidFill>
              <a:effectLst>
                <a:glow>
                  <a:srgbClr val="000000"/>
                </a:glow>
                <a:outerShdw sx="0" sy="0">
                  <a:srgbClr val="000000"/>
                </a:outerShdw>
                <a:reflection stA="0" endPos="0" fadeDir="0" sx="0" sy="0"/>
              </a:effectLst>
            </a:endParaRPr>
          </a:p>
          <a:p>
            <a:pPr lvl="0" fontAlgn="base">
              <a:buFont typeface="Wingdings" pitchFamily="2" charset="2"/>
              <a:buChar char="§"/>
            </a:pPr>
            <a:r>
              <a:rPr lang="fr-BE" sz="2200" dirty="0">
                <a:solidFill>
                  <a:schemeClr val="accent1"/>
                </a:solidFill>
                <a:effectLst>
                  <a:glow>
                    <a:srgbClr val="000000"/>
                  </a:glow>
                  <a:outerShdw sx="0" sy="0">
                    <a:srgbClr val="000000"/>
                  </a:outerShdw>
                  <a:reflection stA="0" endPos="0" fadeDir="0" sx="0" sy="0"/>
                </a:effectLst>
              </a:rPr>
              <a:t>Formation doit favoriser :</a:t>
            </a:r>
          </a:p>
          <a:p>
            <a:pPr marL="702900" lvl="0" indent="-342900" fontAlgn="base">
              <a:buFont typeface="Courier New" panose="02070309020205020404" pitchFamily="49" charset="0"/>
              <a:buChar char="o"/>
            </a:pPr>
            <a:r>
              <a:rPr lang="fr-BE" sz="2200" dirty="0">
                <a:solidFill>
                  <a:schemeClr val="accent1"/>
                </a:solidFill>
                <a:effectLst>
                  <a:glow>
                    <a:srgbClr val="000000"/>
                  </a:glow>
                  <a:outerShdw sx="0" sy="0">
                    <a:srgbClr val="000000"/>
                  </a:outerShdw>
                  <a:reflection stA="0" endPos="0" fadeDir="0" sx="0" sy="0"/>
                </a:effectLst>
              </a:rPr>
              <a:t>La </a:t>
            </a:r>
            <a:r>
              <a:rPr lang="fr-BE" sz="2200" b="1" dirty="0">
                <a:solidFill>
                  <a:schemeClr val="accent1"/>
                </a:solidFill>
                <a:effectLst>
                  <a:glow>
                    <a:srgbClr val="000000"/>
                  </a:glow>
                  <a:outerShdw sx="0" sy="0">
                    <a:srgbClr val="000000"/>
                  </a:outerShdw>
                  <a:reflection stA="0" endPos="0" fadeDir="0" sx="0" sy="0"/>
                </a:effectLst>
              </a:rPr>
              <a:t>professionnalisation du métier</a:t>
            </a:r>
            <a:r>
              <a:rPr lang="fr-BE" sz="2200" dirty="0">
                <a:solidFill>
                  <a:schemeClr val="accent1"/>
                </a:solidFill>
                <a:effectLst>
                  <a:glow>
                    <a:srgbClr val="000000"/>
                  </a:glow>
                  <a:outerShdw sx="0" sy="0">
                    <a:srgbClr val="000000"/>
                  </a:outerShdw>
                  <a:reflection stA="0" endPos="0" fadeDir="0" sx="0" sy="0"/>
                </a:effectLst>
              </a:rPr>
              <a:t> d’accueillant </a:t>
            </a:r>
          </a:p>
          <a:p>
            <a:pPr marL="702900" lvl="0" indent="-342900" fontAlgn="base">
              <a:buFont typeface="Courier New" panose="02070309020205020404" pitchFamily="49" charset="0"/>
              <a:buChar char="o"/>
            </a:pPr>
            <a:r>
              <a:rPr lang="fr-BE" sz="2200" dirty="0">
                <a:solidFill>
                  <a:schemeClr val="accent1"/>
                </a:solidFill>
                <a:effectLst>
                  <a:glow>
                    <a:srgbClr val="000000"/>
                  </a:glow>
                  <a:outerShdw sx="0" sy="0">
                    <a:srgbClr val="000000"/>
                  </a:outerShdw>
                  <a:reflection stA="0" endPos="0" fadeDir="0" sx="0" sy="0"/>
                </a:effectLst>
              </a:rPr>
              <a:t>Une </a:t>
            </a:r>
            <a:r>
              <a:rPr lang="fr-BE" sz="2200" b="1" dirty="0">
                <a:solidFill>
                  <a:schemeClr val="accent1"/>
                </a:solidFill>
                <a:effectLst>
                  <a:glow>
                    <a:srgbClr val="000000"/>
                  </a:glow>
                  <a:outerShdw sx="0" sy="0">
                    <a:srgbClr val="000000"/>
                  </a:outerShdw>
                  <a:reflection stA="0" endPos="0" fadeDir="0" sx="0" sy="0"/>
                </a:effectLst>
              </a:rPr>
              <a:t>identité professionnelle forte</a:t>
            </a:r>
            <a:r>
              <a:rPr lang="fr-BE" sz="2200" dirty="0">
                <a:solidFill>
                  <a:schemeClr val="accent1"/>
                </a:solidFill>
                <a:effectLst>
                  <a:glow>
                    <a:srgbClr val="000000"/>
                  </a:glow>
                  <a:outerShdw sx="0" sy="0">
                    <a:srgbClr val="000000"/>
                  </a:outerShdw>
                  <a:reflection stA="0" endPos="0" fadeDir="0" sx="0" sy="0"/>
                </a:effectLst>
              </a:rPr>
              <a:t> dans le secteur                                                        =&gt; </a:t>
            </a:r>
            <a:r>
              <a:rPr lang="fr-BE" sz="2200" b="1" dirty="0">
                <a:solidFill>
                  <a:schemeClr val="accent1"/>
                </a:solidFill>
                <a:effectLst>
                  <a:glow>
                    <a:srgbClr val="000000"/>
                  </a:glow>
                  <a:outerShdw sx="0" sy="0">
                    <a:srgbClr val="000000"/>
                  </a:outerShdw>
                  <a:reflection stA="0" endPos="0" fadeDir="0" sx="0" sy="0"/>
                </a:effectLst>
              </a:rPr>
              <a:t>valorisation du métier, attractivité</a:t>
            </a:r>
            <a:r>
              <a:rPr lang="fr-BE" sz="2200" dirty="0">
                <a:solidFill>
                  <a:schemeClr val="accent1"/>
                </a:solidFill>
                <a:effectLst>
                  <a:glow>
                    <a:srgbClr val="000000"/>
                  </a:glow>
                  <a:outerShdw sx="0" sy="0">
                    <a:srgbClr val="000000"/>
                  </a:outerShdw>
                  <a:reflection stA="0" endPos="0" fadeDir="0" sx="0" sy="0"/>
                </a:effectLst>
              </a:rPr>
              <a:t> et </a:t>
            </a:r>
            <a:r>
              <a:rPr lang="fr-BE" sz="2200" b="1" dirty="0">
                <a:solidFill>
                  <a:schemeClr val="accent1"/>
                </a:solidFill>
                <a:effectLst>
                  <a:glow>
                    <a:srgbClr val="000000"/>
                  </a:glow>
                  <a:outerShdw sx="0" sy="0">
                    <a:srgbClr val="000000"/>
                  </a:outerShdw>
                  <a:reflection stA="0" endPos="0" fadeDir="0" sx="0" sy="0"/>
                </a:effectLst>
              </a:rPr>
              <a:t>prise en compte spécificités</a:t>
            </a:r>
            <a:r>
              <a:rPr lang="fr-BE" sz="2200" dirty="0">
                <a:solidFill>
                  <a:schemeClr val="accent1"/>
                </a:solidFill>
                <a:effectLst>
                  <a:glow>
                    <a:srgbClr val="000000"/>
                  </a:glow>
                  <a:outerShdw sx="0" sy="0">
                    <a:srgbClr val="000000"/>
                  </a:outerShdw>
                  <a:reflection stA="0" endPos="0" fadeDir="0" sx="0" sy="0"/>
                </a:effectLst>
              </a:rPr>
              <a:t> du secteur</a:t>
            </a:r>
          </a:p>
          <a:p>
            <a:pPr marL="702900" lvl="0" indent="-342900" fontAlgn="base">
              <a:buFont typeface="Courier New" panose="02070309020205020404" pitchFamily="49" charset="0"/>
              <a:buChar char="o"/>
            </a:pPr>
            <a:r>
              <a:rPr lang="fr-BE" sz="2200" dirty="0">
                <a:solidFill>
                  <a:schemeClr val="accent1"/>
                </a:solidFill>
                <a:effectLst>
                  <a:glow>
                    <a:srgbClr val="000000"/>
                  </a:glow>
                  <a:outerShdw sx="0" sy="0">
                    <a:srgbClr val="000000"/>
                  </a:outerShdw>
                  <a:reflection stA="0" endPos="0" fadeDir="0" sx="0" sy="0"/>
                </a:effectLst>
              </a:rPr>
              <a:t>La </a:t>
            </a:r>
            <a:r>
              <a:rPr lang="fr-BE" sz="2200" b="1" dirty="0">
                <a:solidFill>
                  <a:schemeClr val="accent1"/>
                </a:solidFill>
                <a:effectLst>
                  <a:glow>
                    <a:srgbClr val="000000"/>
                  </a:glow>
                  <a:outerShdw sx="0" sy="0">
                    <a:srgbClr val="000000"/>
                  </a:outerShdw>
                  <a:reflection stA="0" endPos="0" fadeDir="0" sx="0" sy="0"/>
                </a:effectLst>
              </a:rPr>
              <a:t>réflexivité</a:t>
            </a:r>
            <a:endParaRPr lang="fr-BE" sz="2200" dirty="0">
              <a:solidFill>
                <a:schemeClr val="accent1"/>
              </a:solidFill>
              <a:effectLst>
                <a:glow>
                  <a:srgbClr val="000000"/>
                </a:glow>
                <a:outerShdw sx="0" sy="0">
                  <a:srgbClr val="000000"/>
                </a:outerShdw>
                <a:reflection stA="0" endPos="0" fadeDir="0" sx="0" sy="0"/>
              </a:effectLst>
            </a:endParaRPr>
          </a:p>
          <a:p>
            <a:pPr marL="702900" lvl="0" indent="-342900" fontAlgn="base">
              <a:buFont typeface="Courier New" panose="02070309020205020404" pitchFamily="49" charset="0"/>
              <a:buChar char="o"/>
            </a:pPr>
            <a:r>
              <a:rPr lang="fr-BE" sz="2200" dirty="0">
                <a:solidFill>
                  <a:schemeClr val="accent1"/>
                </a:solidFill>
                <a:effectLst>
                  <a:glow>
                    <a:srgbClr val="000000"/>
                  </a:glow>
                  <a:outerShdw sx="0" sy="0">
                    <a:srgbClr val="000000"/>
                  </a:outerShdw>
                  <a:reflection stA="0" endPos="0" fadeDir="0" sx="0" sy="0"/>
                </a:effectLst>
              </a:rPr>
              <a:t>Une </a:t>
            </a:r>
            <a:r>
              <a:rPr lang="fr-BE" sz="2200" b="1" dirty="0">
                <a:solidFill>
                  <a:schemeClr val="accent1"/>
                </a:solidFill>
                <a:effectLst>
                  <a:glow>
                    <a:srgbClr val="000000"/>
                  </a:glow>
                  <a:outerShdw sx="0" sy="0">
                    <a:srgbClr val="000000"/>
                  </a:outerShdw>
                  <a:reflection stA="0" endPos="0" fadeDir="0" sx="0" sy="0"/>
                </a:effectLst>
              </a:rPr>
              <a:t>logique de collaboration entre professionnels</a:t>
            </a:r>
            <a:r>
              <a:rPr lang="fr-BE" sz="2200" dirty="0">
                <a:solidFill>
                  <a:schemeClr val="accent1"/>
                </a:solidFill>
                <a:effectLst>
                  <a:glow>
                    <a:srgbClr val="000000"/>
                  </a:glow>
                  <a:outerShdw sx="0" sy="0">
                    <a:srgbClr val="000000"/>
                  </a:outerShdw>
                  <a:reflection stA="0" endPos="0" fadeDir="0" sx="0" sy="0"/>
                </a:effectLst>
              </a:rPr>
              <a:t> (compétences relatives au travail en équipe pluridisciplinaire et avec des personnes externes aux MA)</a:t>
            </a:r>
          </a:p>
          <a:p>
            <a:pPr lvl="0" fontAlgn="base">
              <a:buFont typeface="Wingdings" pitchFamily="2" charset="2"/>
              <a:buChar char="§"/>
            </a:pPr>
            <a:r>
              <a:rPr lang="fr-BE" sz="2200" dirty="0">
                <a:solidFill>
                  <a:schemeClr val="accent1"/>
                </a:solidFill>
                <a:effectLst>
                  <a:glow>
                    <a:srgbClr val="000000"/>
                  </a:glow>
                  <a:outerShdw sx="0" sy="0">
                    <a:srgbClr val="000000"/>
                  </a:outerShdw>
                  <a:reflection stA="0" endPos="0" fadeDir="0" sx="0" sy="0"/>
                </a:effectLst>
              </a:rPr>
              <a:t>Elle doit aussi s’</a:t>
            </a:r>
            <a:r>
              <a:rPr lang="fr-BE" sz="2200" b="1" dirty="0">
                <a:solidFill>
                  <a:schemeClr val="accent1"/>
                </a:solidFill>
                <a:effectLst>
                  <a:glow>
                    <a:srgbClr val="000000"/>
                  </a:glow>
                  <a:outerShdw sx="0" sy="0">
                    <a:srgbClr val="000000"/>
                  </a:outerShdw>
                  <a:reflection stA="0" endPos="0" fadeDir="0" sx="0" sy="0"/>
                </a:effectLst>
              </a:rPr>
              <a:t>articuler avec les autres formations </a:t>
            </a:r>
            <a:r>
              <a:rPr lang="fr-BE" sz="2200" dirty="0">
                <a:solidFill>
                  <a:schemeClr val="accent1"/>
                </a:solidFill>
                <a:effectLst>
                  <a:glow>
                    <a:srgbClr val="000000"/>
                  </a:glow>
                  <a:outerShdw sx="0" sy="0">
                    <a:srgbClr val="000000"/>
                  </a:outerShdw>
                  <a:reflection stA="0" endPos="0" fadeDir="0" sx="0" sy="0"/>
                </a:effectLst>
              </a:rPr>
              <a:t>du domaine, en particulier la formation organisée au niveau secondaire</a:t>
            </a:r>
            <a:endParaRPr lang="fr-FR" sz="2200" dirty="0">
              <a:solidFill>
                <a:schemeClr val="accent1"/>
              </a:solidFill>
              <a:latin typeface="Calibri" panose="020F0502020204030204" pitchFamily="34" charset="0"/>
              <a:cs typeface="Calibri" panose="020F0502020204030204" pitchFamily="34" charset="0"/>
            </a:endParaRPr>
          </a:p>
        </p:txBody>
      </p:sp>
      <p:sp>
        <p:nvSpPr>
          <p:cNvPr id="4" name="ZoneTexte 3">
            <a:extLst>
              <a:ext uri="{FF2B5EF4-FFF2-40B4-BE49-F238E27FC236}">
                <a16:creationId xmlns:a16="http://schemas.microsoft.com/office/drawing/2014/main" id="{C2E023BA-5641-528E-B669-6E59B3DE23CD}"/>
              </a:ext>
            </a:extLst>
          </p:cNvPr>
          <p:cNvSpPr txBox="1"/>
          <p:nvPr/>
        </p:nvSpPr>
        <p:spPr>
          <a:xfrm>
            <a:off x="641975" y="904461"/>
            <a:ext cx="10339306" cy="584775"/>
          </a:xfrm>
          <a:prstGeom prst="rect">
            <a:avLst/>
          </a:prstGeom>
          <a:noFill/>
        </p:spPr>
        <p:txBody>
          <a:bodyPr wrap="square" rtlCol="0">
            <a:spAutoFit/>
          </a:bodyPr>
          <a:lstStyle/>
          <a:p>
            <a:r>
              <a:rPr lang="fr-FR" sz="3200" b="1" dirty="0">
                <a:solidFill>
                  <a:schemeClr val="bg1"/>
                </a:solidFill>
                <a:latin typeface="Calibri" panose="020F0502020204030204" pitchFamily="34" charset="0"/>
                <a:cs typeface="Calibri" panose="020F0502020204030204" pitchFamily="34" charset="0"/>
              </a:rPr>
              <a:t>Balises fixées au GT technique en suivi des rencontres (2/2)</a:t>
            </a:r>
          </a:p>
        </p:txBody>
      </p:sp>
    </p:spTree>
    <p:extLst>
      <p:ext uri="{BB962C8B-B14F-4D97-AF65-F5344CB8AC3E}">
        <p14:creationId xmlns:p14="http://schemas.microsoft.com/office/powerpoint/2010/main" val="9806737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pattFill prst="pct25">
          <a:fgClr>
            <a:schemeClr val="accent1">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41975" y="2036833"/>
            <a:ext cx="11116436" cy="4821167"/>
          </a:xfrm>
        </p:spPr>
        <p:txBody>
          <a:bodyPr anchor="ctr">
            <a:noAutofit/>
          </a:bodyPr>
          <a:lstStyle/>
          <a:p>
            <a:r>
              <a:rPr lang="fr-BE" sz="2200" b="1" dirty="0">
                <a:solidFill>
                  <a:schemeClr val="accent1"/>
                </a:solidFill>
                <a:latin typeface="Calibri" panose="020F0502020204030204" pitchFamily="34" charset="0"/>
                <a:cs typeface="Calibri" panose="020F0502020204030204" pitchFamily="34" charset="0"/>
              </a:rPr>
              <a:t>GT Technique = 15 membres </a:t>
            </a:r>
          </a:p>
          <a:p>
            <a:pPr marL="558000">
              <a:buFont typeface="Courier New" panose="02070309020205020404" pitchFamily="49" charset="0"/>
              <a:buChar char="o"/>
            </a:pPr>
            <a:r>
              <a:rPr lang="fr-BE" sz="2000" dirty="0">
                <a:solidFill>
                  <a:schemeClr val="accent1"/>
                </a:solidFill>
                <a:latin typeface="Calibri" panose="020F0502020204030204" pitchFamily="34" charset="0"/>
                <a:cs typeface="Calibri" panose="020F0502020204030204" pitchFamily="34" charset="0"/>
              </a:rPr>
              <a:t>Issus des 2 formes d’enseignement impliquées dans la réflexion sur cette nouvelle formation</a:t>
            </a:r>
          </a:p>
          <a:p>
            <a:pPr marL="558000" lvl="0">
              <a:buFont typeface="Courier New" panose="02070309020205020404" pitchFamily="49" charset="0"/>
              <a:buChar char="o"/>
            </a:pPr>
            <a:r>
              <a:rPr lang="fr-BE" sz="2000" dirty="0">
                <a:solidFill>
                  <a:schemeClr val="accent1"/>
                </a:solidFill>
                <a:latin typeface="Calibri" panose="020F0502020204030204" pitchFamily="34" charset="0"/>
                <a:cs typeface="Calibri" panose="020F0502020204030204" pitchFamily="34" charset="0"/>
              </a:rPr>
              <a:t>Représentants à parts égales les 3 principaux réseaux </a:t>
            </a:r>
          </a:p>
          <a:p>
            <a:pPr marL="558000" lvl="0">
              <a:buFont typeface="Courier New" panose="02070309020205020404" pitchFamily="49" charset="0"/>
              <a:buChar char="o"/>
            </a:pPr>
            <a:r>
              <a:rPr lang="fr-BE" sz="2000" dirty="0">
                <a:solidFill>
                  <a:schemeClr val="accent1"/>
                </a:solidFill>
                <a:latin typeface="Calibri" panose="020F0502020204030204" pitchFamily="34" charset="0"/>
                <a:cs typeface="Calibri" panose="020F0502020204030204" pitchFamily="34" charset="0"/>
              </a:rPr>
              <a:t>Dont la grande majorité sont des « </a:t>
            </a:r>
            <a:r>
              <a:rPr lang="fr-BE" sz="2000" u="dotted" dirty="0">
                <a:solidFill>
                  <a:schemeClr val="accent1"/>
                </a:solidFill>
                <a:latin typeface="Calibri" panose="020F0502020204030204" pitchFamily="34" charset="0"/>
                <a:cs typeface="Calibri" panose="020F0502020204030204" pitchFamily="34" charset="0"/>
              </a:rPr>
              <a:t>techniciens</a:t>
            </a:r>
            <a:r>
              <a:rPr lang="fr-BE" sz="2000" dirty="0">
                <a:solidFill>
                  <a:schemeClr val="accent1"/>
                </a:solidFill>
                <a:latin typeface="Calibri" panose="020F0502020204030204" pitchFamily="34" charset="0"/>
                <a:cs typeface="Calibri" panose="020F0502020204030204" pitchFamily="34" charset="0"/>
              </a:rPr>
              <a:t> »*</a:t>
            </a:r>
          </a:p>
          <a:p>
            <a:pPr marL="252000" lvl="0" indent="0">
              <a:buNone/>
            </a:pPr>
            <a:r>
              <a:rPr lang="fr-BE" sz="2000" dirty="0">
                <a:solidFill>
                  <a:schemeClr val="accent1"/>
                </a:solidFill>
                <a:latin typeface="Calibri" panose="020F0502020204030204" pitchFamily="34" charset="0"/>
                <a:cs typeface="Calibri" panose="020F0502020204030204" pitchFamily="34" charset="0"/>
              </a:rPr>
              <a:t>* implication dans des formations des domaines de base (paramédical, pédagogique et social)</a:t>
            </a:r>
          </a:p>
          <a:p>
            <a:pPr marL="558000" lvl="0">
              <a:buFont typeface="Courier New" panose="02070309020205020404" pitchFamily="49" charset="0"/>
              <a:buChar char="o"/>
            </a:pPr>
            <a:r>
              <a:rPr lang="fr-BE" sz="2000" dirty="0">
                <a:solidFill>
                  <a:schemeClr val="accent1"/>
                </a:solidFill>
                <a:latin typeface="Calibri" panose="020F0502020204030204" pitchFamily="34" charset="0"/>
                <a:cs typeface="Calibri" panose="020F0502020204030204" pitchFamily="34" charset="0"/>
              </a:rPr>
              <a:t>Avec une représentation importante de collègues intervenant dans la formation d’éducateur spécialisé en accompagnement psycho-éducatif</a:t>
            </a:r>
          </a:p>
          <a:p>
            <a:r>
              <a:rPr lang="fr-BE" sz="2000" dirty="0">
                <a:solidFill>
                  <a:schemeClr val="accent1"/>
                </a:solidFill>
                <a:latin typeface="Calibri" panose="020F0502020204030204" pitchFamily="34" charset="0"/>
                <a:cs typeface="Calibri" panose="020F0502020204030204" pitchFamily="34" charset="0"/>
              </a:rPr>
              <a:t>Travaux menés entre la </a:t>
            </a:r>
            <a:r>
              <a:rPr lang="fr-BE" sz="2000" b="1" dirty="0">
                <a:solidFill>
                  <a:schemeClr val="accent1"/>
                </a:solidFill>
                <a:latin typeface="Calibri" panose="020F0502020204030204" pitchFamily="34" charset="0"/>
                <a:cs typeface="Calibri" panose="020F0502020204030204" pitchFamily="34" charset="0"/>
              </a:rPr>
              <a:t>mi-novembre 2021 et la mi-février 2022</a:t>
            </a:r>
          </a:p>
          <a:p>
            <a:r>
              <a:rPr lang="fr-BE" sz="2000" dirty="0">
                <a:solidFill>
                  <a:schemeClr val="accent1"/>
                </a:solidFill>
                <a:latin typeface="Calibri" panose="020F0502020204030204" pitchFamily="34" charset="0"/>
                <a:cs typeface="Calibri" panose="020F0502020204030204" pitchFamily="34" charset="0"/>
              </a:rPr>
              <a:t>Qui ont abouti à la création d’ 1 référentiel métier, 1 référentiel de compétence et 1 grille minimale </a:t>
            </a:r>
          </a:p>
          <a:p>
            <a:endParaRPr lang="fr-BE" sz="2000" dirty="0">
              <a:solidFill>
                <a:schemeClr val="accent1"/>
              </a:solidFill>
              <a:latin typeface="Calibri" panose="020F0502020204030204" pitchFamily="34" charset="0"/>
              <a:cs typeface="Calibri" panose="020F0502020204030204" pitchFamily="34" charset="0"/>
            </a:endParaRPr>
          </a:p>
          <a:p>
            <a:pPr marL="0" indent="0">
              <a:buNone/>
            </a:pPr>
            <a:endParaRPr lang="fr-BE" dirty="0"/>
          </a:p>
        </p:txBody>
      </p:sp>
      <p:sp>
        <p:nvSpPr>
          <p:cNvPr id="4" name="ZoneTexte 3">
            <a:extLst>
              <a:ext uri="{FF2B5EF4-FFF2-40B4-BE49-F238E27FC236}">
                <a16:creationId xmlns:a16="http://schemas.microsoft.com/office/drawing/2014/main" id="{C2E023BA-5641-528E-B669-6E59B3DE23CD}"/>
              </a:ext>
            </a:extLst>
          </p:cNvPr>
          <p:cNvSpPr txBox="1"/>
          <p:nvPr/>
        </p:nvSpPr>
        <p:spPr>
          <a:xfrm>
            <a:off x="641975" y="904461"/>
            <a:ext cx="10339306" cy="584775"/>
          </a:xfrm>
          <a:prstGeom prst="rect">
            <a:avLst/>
          </a:prstGeom>
          <a:noFill/>
        </p:spPr>
        <p:txBody>
          <a:bodyPr wrap="square" rtlCol="0">
            <a:spAutoFit/>
          </a:bodyPr>
          <a:lstStyle/>
          <a:p>
            <a:r>
              <a:rPr lang="fr-FR" sz="3200" b="1" dirty="0">
                <a:solidFill>
                  <a:schemeClr val="bg1"/>
                </a:solidFill>
                <a:latin typeface="Calibri" panose="020F0502020204030204" pitchFamily="34" charset="0"/>
                <a:cs typeface="Calibri" panose="020F0502020204030204" pitchFamily="34" charset="0"/>
              </a:rPr>
              <a:t>Travaux du GT technique  </a:t>
            </a:r>
          </a:p>
        </p:txBody>
      </p:sp>
    </p:spTree>
    <p:extLst>
      <p:ext uri="{BB962C8B-B14F-4D97-AF65-F5344CB8AC3E}">
        <p14:creationId xmlns:p14="http://schemas.microsoft.com/office/powerpoint/2010/main" val="31059887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dissolv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pattFill prst="pct25">
          <a:fgClr>
            <a:schemeClr val="accent1">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41975" y="1663346"/>
            <a:ext cx="11103557" cy="4821167"/>
          </a:xfrm>
        </p:spPr>
        <p:txBody>
          <a:bodyPr anchor="ctr">
            <a:noAutofit/>
          </a:bodyPr>
          <a:lstStyle/>
          <a:p>
            <a:pPr marL="0" indent="0">
              <a:buNone/>
            </a:pPr>
            <a:r>
              <a:rPr lang="fr-BE" sz="2200" dirty="0">
                <a:solidFill>
                  <a:schemeClr val="accent1"/>
                </a:solidFill>
                <a:latin typeface="Calibri" panose="020F0502020204030204" pitchFamily="34" charset="0"/>
                <a:cs typeface="Calibri" panose="020F0502020204030204" pitchFamily="34" charset="0"/>
              </a:rPr>
              <a:t>Structuré autour de </a:t>
            </a:r>
            <a:r>
              <a:rPr lang="fr-BE" sz="2200" b="1" dirty="0">
                <a:solidFill>
                  <a:schemeClr val="accent1"/>
                </a:solidFill>
                <a:latin typeface="Calibri" panose="020F0502020204030204" pitchFamily="34" charset="0"/>
                <a:cs typeface="Calibri" panose="020F0502020204030204" pitchFamily="34" charset="0"/>
              </a:rPr>
              <a:t>5 grands champs</a:t>
            </a:r>
          </a:p>
          <a:p>
            <a:pPr marL="558000" lvl="0"/>
            <a:r>
              <a:rPr lang="fr-BE" sz="2200" dirty="0">
                <a:solidFill>
                  <a:schemeClr val="accent1"/>
                </a:solidFill>
                <a:latin typeface="Calibri" panose="020F0502020204030204" pitchFamily="34" charset="0"/>
                <a:cs typeface="Calibri" panose="020F0502020204030204" pitchFamily="34" charset="0"/>
              </a:rPr>
              <a:t>l’</a:t>
            </a:r>
            <a:r>
              <a:rPr lang="fr-BE" sz="2200" b="1" dirty="0">
                <a:solidFill>
                  <a:schemeClr val="accent1"/>
                </a:solidFill>
                <a:latin typeface="Calibri" panose="020F0502020204030204" pitchFamily="34" charset="0"/>
                <a:cs typeface="Calibri" panose="020F0502020204030204" pitchFamily="34" charset="0"/>
              </a:rPr>
              <a:t>intervention</a:t>
            </a:r>
            <a:r>
              <a:rPr lang="fr-BE" sz="2000" dirty="0">
                <a:solidFill>
                  <a:schemeClr val="accent1"/>
                </a:solidFill>
                <a:latin typeface="Calibri" panose="020F0502020204030204" pitchFamily="34" charset="0"/>
                <a:cs typeface="Calibri" panose="020F0502020204030204" pitchFamily="34" charset="0"/>
              </a:rPr>
              <a:t> qui définit la tranche d’âge (0-6 ans avec un cœur de métier à 0-3 ans) et son placement à l’intersection de 3 champs (social, paramédical et pédagogique) </a:t>
            </a:r>
          </a:p>
          <a:p>
            <a:pPr marL="558000" lvl="0"/>
            <a:r>
              <a:rPr lang="fr-BE" sz="2200" dirty="0">
                <a:solidFill>
                  <a:schemeClr val="accent1"/>
                </a:solidFill>
                <a:latin typeface="Calibri" panose="020F0502020204030204" pitchFamily="34" charset="0"/>
                <a:cs typeface="Calibri" panose="020F0502020204030204" pitchFamily="34" charset="0"/>
              </a:rPr>
              <a:t>l’</a:t>
            </a:r>
            <a:r>
              <a:rPr lang="fr-BE" sz="2200" b="1" dirty="0">
                <a:solidFill>
                  <a:schemeClr val="accent1"/>
                </a:solidFill>
                <a:latin typeface="Calibri" panose="020F0502020204030204" pitchFamily="34" charset="0"/>
                <a:cs typeface="Calibri" panose="020F0502020204030204" pitchFamily="34" charset="0"/>
              </a:rPr>
              <a:t>action</a:t>
            </a:r>
            <a:r>
              <a:rPr lang="fr-BE" sz="2000" dirty="0">
                <a:solidFill>
                  <a:schemeClr val="accent1"/>
                </a:solidFill>
                <a:latin typeface="Calibri" panose="020F0502020204030204" pitchFamily="34" charset="0"/>
                <a:cs typeface="Calibri" panose="020F0502020204030204" pitchFamily="34" charset="0"/>
              </a:rPr>
              <a:t> en lien avec l’observation fine de chaque enfant et la capacité à développer une méthodologie spécifique, à adapter ses interventions aux populations et à soutenir la parentalité </a:t>
            </a:r>
          </a:p>
          <a:p>
            <a:pPr marL="558000" lvl="0"/>
            <a:r>
              <a:rPr lang="fr-BE" sz="2200" dirty="0">
                <a:solidFill>
                  <a:schemeClr val="accent1"/>
                </a:solidFill>
                <a:latin typeface="Calibri" panose="020F0502020204030204" pitchFamily="34" charset="0"/>
                <a:cs typeface="Calibri" panose="020F0502020204030204" pitchFamily="34" charset="0"/>
              </a:rPr>
              <a:t>la </a:t>
            </a:r>
            <a:r>
              <a:rPr lang="fr-BE" sz="2200" b="1" dirty="0">
                <a:solidFill>
                  <a:schemeClr val="accent1"/>
                </a:solidFill>
                <a:latin typeface="Calibri" panose="020F0502020204030204" pitchFamily="34" charset="0"/>
                <a:cs typeface="Calibri" panose="020F0502020204030204" pitchFamily="34" charset="0"/>
              </a:rPr>
              <a:t>communication</a:t>
            </a:r>
            <a:r>
              <a:rPr lang="fr-BE" sz="2200" dirty="0">
                <a:solidFill>
                  <a:schemeClr val="accent1"/>
                </a:solidFill>
                <a:latin typeface="Calibri" panose="020F0502020204030204" pitchFamily="34" charset="0"/>
                <a:cs typeface="Calibri" panose="020F0502020204030204" pitchFamily="34" charset="0"/>
              </a:rPr>
              <a:t> </a:t>
            </a:r>
            <a:r>
              <a:rPr lang="fr-BE" sz="2000" dirty="0">
                <a:solidFill>
                  <a:schemeClr val="accent1"/>
                </a:solidFill>
                <a:latin typeface="Calibri" panose="020F0502020204030204" pitchFamily="34" charset="0"/>
                <a:cs typeface="Calibri" panose="020F0502020204030204" pitchFamily="34" charset="0"/>
              </a:rPr>
              <a:t>entre milieux vie de l’</a:t>
            </a:r>
            <a:r>
              <a:rPr lang="fr-BE" sz="2000" dirty="0" err="1">
                <a:solidFill>
                  <a:schemeClr val="accent1"/>
                </a:solidFill>
                <a:latin typeface="Calibri" panose="020F0502020204030204" pitchFamily="34" charset="0"/>
                <a:cs typeface="Calibri" panose="020F0502020204030204" pitchFamily="34" charset="0"/>
              </a:rPr>
              <a:t>enft</a:t>
            </a:r>
            <a:r>
              <a:rPr lang="fr-BE" sz="2000" dirty="0">
                <a:solidFill>
                  <a:schemeClr val="accent1"/>
                </a:solidFill>
                <a:latin typeface="Calibri" panose="020F0502020204030204" pitchFamily="34" charset="0"/>
                <a:cs typeface="Calibri" panose="020F0502020204030204" pitchFamily="34" charset="0"/>
              </a:rPr>
              <a:t> dans un souci de continuité et de complémentarité </a:t>
            </a:r>
          </a:p>
          <a:p>
            <a:pPr marL="558000" lvl="0"/>
            <a:r>
              <a:rPr lang="fr-BE" sz="2200" dirty="0">
                <a:solidFill>
                  <a:schemeClr val="accent1"/>
                </a:solidFill>
                <a:latin typeface="Calibri" panose="020F0502020204030204" pitchFamily="34" charset="0"/>
                <a:cs typeface="Calibri" panose="020F0502020204030204" pitchFamily="34" charset="0"/>
              </a:rPr>
              <a:t>l’</a:t>
            </a:r>
            <a:r>
              <a:rPr lang="fr-BE" sz="2200" b="1" dirty="0">
                <a:solidFill>
                  <a:schemeClr val="accent1"/>
                </a:solidFill>
                <a:latin typeface="Calibri" panose="020F0502020204030204" pitchFamily="34" charset="0"/>
                <a:cs typeface="Calibri" panose="020F0502020204030204" pitchFamily="34" charset="0"/>
              </a:rPr>
              <a:t>expertise</a:t>
            </a:r>
            <a:r>
              <a:rPr lang="fr-BE" sz="2000" dirty="0">
                <a:solidFill>
                  <a:schemeClr val="accent1"/>
                </a:solidFill>
                <a:latin typeface="Calibri" panose="020F0502020204030204" pitchFamily="34" charset="0"/>
                <a:cs typeface="Calibri" panose="020F0502020204030204" pitchFamily="34" charset="0"/>
              </a:rPr>
              <a:t> dans la conception, la mise en œuvre, l’évaluation et l’évolution du projet d’accueil de façon concertée avec une collaboration à la recherche scientifique dans le secteur </a:t>
            </a:r>
          </a:p>
          <a:p>
            <a:pPr marL="558000" lvl="0"/>
            <a:r>
              <a:rPr lang="fr-BE" sz="2200" dirty="0">
                <a:solidFill>
                  <a:schemeClr val="accent1"/>
                </a:solidFill>
                <a:latin typeface="Calibri" panose="020F0502020204030204" pitchFamily="34" charset="0"/>
                <a:cs typeface="Calibri" panose="020F0502020204030204" pitchFamily="34" charset="0"/>
              </a:rPr>
              <a:t>les </a:t>
            </a:r>
            <a:r>
              <a:rPr lang="fr-BE" sz="2200" b="1" dirty="0">
                <a:solidFill>
                  <a:schemeClr val="accent1"/>
                </a:solidFill>
                <a:latin typeface="Calibri" panose="020F0502020204030204" pitchFamily="34" charset="0"/>
                <a:cs typeface="Calibri" panose="020F0502020204030204" pitchFamily="34" charset="0"/>
              </a:rPr>
              <a:t>enjeux de société</a:t>
            </a:r>
            <a:r>
              <a:rPr lang="fr-BE" sz="2200" dirty="0">
                <a:solidFill>
                  <a:schemeClr val="accent1"/>
                </a:solidFill>
                <a:latin typeface="Calibri" panose="020F0502020204030204" pitchFamily="34" charset="0"/>
                <a:cs typeface="Calibri" panose="020F0502020204030204" pitchFamily="34" charset="0"/>
              </a:rPr>
              <a:t> </a:t>
            </a:r>
            <a:r>
              <a:rPr lang="fr-BE" sz="2000" dirty="0">
                <a:solidFill>
                  <a:schemeClr val="accent1"/>
                </a:solidFill>
                <a:latin typeface="Calibri" panose="020F0502020204030204" pitchFamily="34" charset="0"/>
                <a:cs typeface="Calibri" panose="020F0502020204030204" pitchFamily="34" charset="0"/>
              </a:rPr>
              <a:t>et plus spécialement ceux en lien avec les politiques d’accueil de l’enfance</a:t>
            </a:r>
          </a:p>
        </p:txBody>
      </p:sp>
      <p:sp>
        <p:nvSpPr>
          <p:cNvPr id="4" name="ZoneTexte 3">
            <a:extLst>
              <a:ext uri="{FF2B5EF4-FFF2-40B4-BE49-F238E27FC236}">
                <a16:creationId xmlns:a16="http://schemas.microsoft.com/office/drawing/2014/main" id="{C2E023BA-5641-528E-B669-6E59B3DE23CD}"/>
              </a:ext>
            </a:extLst>
          </p:cNvPr>
          <p:cNvSpPr txBox="1"/>
          <p:nvPr/>
        </p:nvSpPr>
        <p:spPr>
          <a:xfrm>
            <a:off x="641975" y="904461"/>
            <a:ext cx="10339306" cy="584775"/>
          </a:xfrm>
          <a:prstGeom prst="rect">
            <a:avLst/>
          </a:prstGeom>
          <a:noFill/>
        </p:spPr>
        <p:txBody>
          <a:bodyPr wrap="square" rtlCol="0">
            <a:spAutoFit/>
          </a:bodyPr>
          <a:lstStyle/>
          <a:p>
            <a:r>
              <a:rPr lang="fr-FR" sz="3200" b="1" dirty="0">
                <a:solidFill>
                  <a:schemeClr val="bg1"/>
                </a:solidFill>
                <a:latin typeface="Calibri" panose="020F0502020204030204" pitchFamily="34" charset="0"/>
                <a:cs typeface="Calibri" panose="020F0502020204030204" pitchFamily="34" charset="0"/>
              </a:rPr>
              <a:t>Référentiel métier</a:t>
            </a:r>
          </a:p>
        </p:txBody>
      </p:sp>
    </p:spTree>
    <p:extLst>
      <p:ext uri="{BB962C8B-B14F-4D97-AF65-F5344CB8AC3E}">
        <p14:creationId xmlns:p14="http://schemas.microsoft.com/office/powerpoint/2010/main" val="145854399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pattFill prst="pct25">
          <a:fgClr>
            <a:schemeClr val="accent1">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581192" y="1812958"/>
            <a:ext cx="11327917" cy="4821167"/>
          </a:xfrm>
        </p:spPr>
        <p:txBody>
          <a:bodyPr anchor="ctr">
            <a:noAutofit/>
          </a:bodyPr>
          <a:lstStyle/>
          <a:p>
            <a:pPr marL="450000" lvl="0"/>
            <a:r>
              <a:rPr lang="fr-FR" sz="2200" b="1" i="1" dirty="0">
                <a:solidFill>
                  <a:schemeClr val="accent1"/>
                </a:solidFill>
              </a:rPr>
              <a:t>Accueillir quotidiennement</a:t>
            </a:r>
            <a:r>
              <a:rPr lang="fr-FR" sz="2200" i="1" dirty="0">
                <a:solidFill>
                  <a:schemeClr val="accent1"/>
                </a:solidFill>
              </a:rPr>
              <a:t> le jeune enfant, sa famille et/ou ses référents dans les MA  </a:t>
            </a:r>
            <a:endParaRPr lang="fr-BE" sz="2200" dirty="0">
              <a:solidFill>
                <a:schemeClr val="accent1"/>
              </a:solidFill>
            </a:endParaRPr>
          </a:p>
          <a:p>
            <a:pPr marL="450000" lvl="0"/>
            <a:r>
              <a:rPr lang="fr-FR" sz="2200" i="1" dirty="0">
                <a:solidFill>
                  <a:schemeClr val="accent1"/>
                </a:solidFill>
              </a:rPr>
              <a:t>Mettre en place les </a:t>
            </a:r>
            <a:r>
              <a:rPr lang="fr-FR" sz="2200" b="1" i="1" dirty="0">
                <a:solidFill>
                  <a:schemeClr val="accent1"/>
                </a:solidFill>
              </a:rPr>
              <a:t>conditions </a:t>
            </a:r>
            <a:r>
              <a:rPr lang="fr-FR" sz="2200" i="1" dirty="0">
                <a:solidFill>
                  <a:schemeClr val="accent1"/>
                </a:solidFill>
              </a:rPr>
              <a:t>permettant le </a:t>
            </a:r>
            <a:r>
              <a:rPr lang="fr-FR" sz="2200" b="1" i="1" dirty="0">
                <a:solidFill>
                  <a:schemeClr val="accent1"/>
                </a:solidFill>
              </a:rPr>
              <a:t>développement psycho-affectif et psycho-social</a:t>
            </a:r>
            <a:r>
              <a:rPr lang="fr-FR" sz="2200" i="1" dirty="0">
                <a:solidFill>
                  <a:schemeClr val="accent1"/>
                </a:solidFill>
              </a:rPr>
              <a:t> de </a:t>
            </a:r>
            <a:r>
              <a:rPr lang="fr-FR" sz="2200" b="1" i="1" dirty="0">
                <a:solidFill>
                  <a:schemeClr val="accent1"/>
                </a:solidFill>
              </a:rPr>
              <a:t>chaque enfant</a:t>
            </a:r>
            <a:r>
              <a:rPr lang="fr-FR" sz="2200" i="1" dirty="0">
                <a:solidFill>
                  <a:schemeClr val="accent1"/>
                </a:solidFill>
              </a:rPr>
              <a:t> et favorisent </a:t>
            </a:r>
            <a:r>
              <a:rPr lang="fr-FR" sz="2200" b="1" i="1" dirty="0">
                <a:solidFill>
                  <a:schemeClr val="accent1"/>
                </a:solidFill>
              </a:rPr>
              <a:t>son épanouissement  </a:t>
            </a:r>
            <a:endParaRPr lang="fr-BE" sz="2200" b="1" dirty="0">
              <a:solidFill>
                <a:schemeClr val="accent1"/>
              </a:solidFill>
            </a:endParaRPr>
          </a:p>
          <a:p>
            <a:pPr marL="450000" lvl="0"/>
            <a:r>
              <a:rPr lang="fr-FR" sz="2200" i="1" dirty="0">
                <a:solidFill>
                  <a:schemeClr val="accent1"/>
                </a:solidFill>
              </a:rPr>
              <a:t>Assurer une </a:t>
            </a:r>
            <a:r>
              <a:rPr lang="fr-FR" sz="2200" b="1" i="1" dirty="0">
                <a:solidFill>
                  <a:schemeClr val="accent1"/>
                </a:solidFill>
              </a:rPr>
              <a:t>communication professionnelle</a:t>
            </a:r>
            <a:endParaRPr lang="fr-BE" sz="2200" dirty="0">
              <a:solidFill>
                <a:schemeClr val="accent1"/>
              </a:solidFill>
            </a:endParaRPr>
          </a:p>
          <a:p>
            <a:pPr marL="450000" lvl="0"/>
            <a:r>
              <a:rPr lang="fr-FR" sz="2200" i="1" dirty="0">
                <a:solidFill>
                  <a:schemeClr val="accent1"/>
                </a:solidFill>
              </a:rPr>
              <a:t>Garantir et promouvoir la </a:t>
            </a:r>
            <a:r>
              <a:rPr lang="fr-FR" sz="2200" b="1" i="1" dirty="0">
                <a:solidFill>
                  <a:schemeClr val="accent1"/>
                </a:solidFill>
              </a:rPr>
              <a:t>sécurité, la santé et le bien-être</a:t>
            </a:r>
            <a:r>
              <a:rPr lang="fr-FR" sz="2200" i="1" dirty="0">
                <a:solidFill>
                  <a:schemeClr val="accent1"/>
                </a:solidFill>
              </a:rPr>
              <a:t> de l’enfant </a:t>
            </a:r>
            <a:endParaRPr lang="fr-BE" sz="2200" dirty="0">
              <a:solidFill>
                <a:schemeClr val="accent1"/>
              </a:solidFill>
            </a:endParaRPr>
          </a:p>
          <a:p>
            <a:pPr marL="450000" lvl="0"/>
            <a:r>
              <a:rPr lang="fr-FR" sz="2200" i="1" dirty="0">
                <a:solidFill>
                  <a:schemeClr val="accent1"/>
                </a:solidFill>
              </a:rPr>
              <a:t>S’inscrire dans un </a:t>
            </a:r>
            <a:r>
              <a:rPr lang="fr-FR" sz="2200" b="1" i="1" dirty="0">
                <a:solidFill>
                  <a:schemeClr val="accent1"/>
                </a:solidFill>
              </a:rPr>
              <a:t>contexte multi-social</a:t>
            </a:r>
            <a:r>
              <a:rPr lang="fr-FR" sz="2200" i="1" dirty="0">
                <a:solidFill>
                  <a:schemeClr val="accent1"/>
                </a:solidFill>
              </a:rPr>
              <a:t> et </a:t>
            </a:r>
            <a:r>
              <a:rPr lang="fr-FR" sz="2200" b="1" i="1" dirty="0" err="1">
                <a:solidFill>
                  <a:schemeClr val="accent1"/>
                </a:solidFill>
              </a:rPr>
              <a:t>multi-culturel</a:t>
            </a:r>
            <a:r>
              <a:rPr lang="fr-FR" sz="2200" b="1" i="1" dirty="0">
                <a:solidFill>
                  <a:schemeClr val="accent1"/>
                </a:solidFill>
              </a:rPr>
              <a:t> </a:t>
            </a:r>
            <a:endParaRPr lang="fr-BE" sz="2200" dirty="0">
              <a:solidFill>
                <a:schemeClr val="accent1"/>
              </a:solidFill>
            </a:endParaRPr>
          </a:p>
          <a:p>
            <a:pPr marL="450000" lvl="0"/>
            <a:r>
              <a:rPr lang="fr-FR" sz="2200" i="1" dirty="0">
                <a:solidFill>
                  <a:schemeClr val="accent1"/>
                </a:solidFill>
              </a:rPr>
              <a:t>S’engager et promouvoir une </a:t>
            </a:r>
            <a:r>
              <a:rPr lang="fr-FR" sz="2200" b="1" i="1" dirty="0">
                <a:solidFill>
                  <a:schemeClr val="accent1"/>
                </a:solidFill>
              </a:rPr>
              <a:t>logique de développement professionnel</a:t>
            </a:r>
            <a:r>
              <a:rPr lang="fr-FR" sz="2200" i="1" dirty="0">
                <a:solidFill>
                  <a:schemeClr val="accent1"/>
                </a:solidFill>
              </a:rPr>
              <a:t> </a:t>
            </a:r>
            <a:r>
              <a:rPr lang="fr-FR" sz="2200" b="1" i="1" dirty="0">
                <a:solidFill>
                  <a:schemeClr val="accent1"/>
                </a:solidFill>
              </a:rPr>
              <a:t>individuel</a:t>
            </a:r>
            <a:r>
              <a:rPr lang="fr-FR" sz="2200" i="1" dirty="0">
                <a:solidFill>
                  <a:schemeClr val="accent1"/>
                </a:solidFill>
              </a:rPr>
              <a:t> et </a:t>
            </a:r>
            <a:r>
              <a:rPr lang="fr-FR" sz="2200" b="1" i="1" dirty="0">
                <a:solidFill>
                  <a:schemeClr val="accent1"/>
                </a:solidFill>
              </a:rPr>
              <a:t>collectif</a:t>
            </a:r>
            <a:endParaRPr lang="fr-BE" sz="2200" dirty="0">
              <a:solidFill>
                <a:schemeClr val="accent1"/>
              </a:solidFill>
            </a:endParaRPr>
          </a:p>
          <a:p>
            <a:pPr marL="450000" lvl="0"/>
            <a:r>
              <a:rPr lang="fr-FR" sz="2200" i="1" dirty="0">
                <a:solidFill>
                  <a:schemeClr val="accent1"/>
                </a:solidFill>
              </a:rPr>
              <a:t>Respecter un </a:t>
            </a:r>
            <a:r>
              <a:rPr lang="fr-FR" sz="2200" b="1" i="1" dirty="0">
                <a:solidFill>
                  <a:schemeClr val="accent1"/>
                </a:solidFill>
              </a:rPr>
              <a:t>cadre déontologique</a:t>
            </a:r>
            <a:r>
              <a:rPr lang="fr-FR" sz="2200" i="1" dirty="0">
                <a:solidFill>
                  <a:schemeClr val="accent1"/>
                </a:solidFill>
              </a:rPr>
              <a:t> et adopter une </a:t>
            </a:r>
            <a:r>
              <a:rPr lang="fr-FR" sz="2200" b="1" i="1" dirty="0">
                <a:solidFill>
                  <a:schemeClr val="accent1"/>
                </a:solidFill>
              </a:rPr>
              <a:t>démarche éthique</a:t>
            </a:r>
            <a:endParaRPr lang="fr-BE" sz="2200" dirty="0">
              <a:solidFill>
                <a:schemeClr val="accent1"/>
              </a:solidFill>
            </a:endParaRPr>
          </a:p>
          <a:p>
            <a:pPr marL="450000" lvl="0"/>
            <a:r>
              <a:rPr lang="fr-FR" sz="2200" i="1" dirty="0">
                <a:solidFill>
                  <a:schemeClr val="accent1"/>
                </a:solidFill>
              </a:rPr>
              <a:t>Adopter en toutes circonstances une </a:t>
            </a:r>
            <a:r>
              <a:rPr lang="fr-FR" sz="2200" b="1" i="1" dirty="0">
                <a:solidFill>
                  <a:schemeClr val="accent1"/>
                </a:solidFill>
              </a:rPr>
              <a:t>attitude réflexive</a:t>
            </a:r>
            <a:endParaRPr lang="fr-BE" sz="2200" dirty="0">
              <a:solidFill>
                <a:schemeClr val="accent1"/>
              </a:solidFill>
            </a:endParaRPr>
          </a:p>
        </p:txBody>
      </p:sp>
      <p:sp>
        <p:nvSpPr>
          <p:cNvPr id="4" name="ZoneTexte 3">
            <a:extLst>
              <a:ext uri="{FF2B5EF4-FFF2-40B4-BE49-F238E27FC236}">
                <a16:creationId xmlns:a16="http://schemas.microsoft.com/office/drawing/2014/main" id="{C2E023BA-5641-528E-B669-6E59B3DE23CD}"/>
              </a:ext>
            </a:extLst>
          </p:cNvPr>
          <p:cNvSpPr txBox="1"/>
          <p:nvPr/>
        </p:nvSpPr>
        <p:spPr>
          <a:xfrm>
            <a:off x="641975" y="904461"/>
            <a:ext cx="10339306" cy="892552"/>
          </a:xfrm>
          <a:prstGeom prst="rect">
            <a:avLst/>
          </a:prstGeom>
          <a:noFill/>
        </p:spPr>
        <p:txBody>
          <a:bodyPr wrap="square" rtlCol="0">
            <a:spAutoFit/>
          </a:bodyPr>
          <a:lstStyle/>
          <a:p>
            <a:r>
              <a:rPr lang="fr-FR" sz="3200" b="1" dirty="0">
                <a:solidFill>
                  <a:schemeClr val="bg1"/>
                </a:solidFill>
                <a:latin typeface="Calibri" panose="020F0502020204030204" pitchFamily="34" charset="0"/>
                <a:cs typeface="Calibri" panose="020F0502020204030204" pitchFamily="34" charset="0"/>
              </a:rPr>
              <a:t>Référentiel de compétences</a:t>
            </a:r>
          </a:p>
          <a:p>
            <a:r>
              <a:rPr lang="fr-FR" sz="2000" dirty="0">
                <a:solidFill>
                  <a:schemeClr val="bg1"/>
                </a:solidFill>
                <a:latin typeface="Calibri" panose="020F0502020204030204" pitchFamily="34" charset="0"/>
                <a:cs typeface="Calibri" panose="020F0502020204030204" pitchFamily="34" charset="0"/>
              </a:rPr>
              <a:t>Base de travail : référentiel ONE</a:t>
            </a:r>
          </a:p>
        </p:txBody>
      </p:sp>
    </p:spTree>
    <p:extLst>
      <p:ext uri="{BB962C8B-B14F-4D97-AF65-F5344CB8AC3E}">
        <p14:creationId xmlns:p14="http://schemas.microsoft.com/office/powerpoint/2010/main" val="212588912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dissolv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Dividende">
  <a:themeElements>
    <a:clrScheme name="Dividende">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e">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e">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Dividend</Template>
  <TotalTime>2025</TotalTime>
  <Words>3409</Words>
  <Application>Microsoft Macintosh PowerPoint</Application>
  <PresentationFormat>Grand écran</PresentationFormat>
  <Paragraphs>253</Paragraphs>
  <Slides>32</Slides>
  <Notes>17</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32</vt:i4>
      </vt:variant>
    </vt:vector>
  </HeadingPairs>
  <TitlesOfParts>
    <vt:vector size="39" baseType="lpstr">
      <vt:lpstr>Arial</vt:lpstr>
      <vt:lpstr>Calibri</vt:lpstr>
      <vt:lpstr>Courier New</vt:lpstr>
      <vt:lpstr>Gill Sans MT</vt:lpstr>
      <vt:lpstr>Wingdings</vt:lpstr>
      <vt:lpstr>Wingdings 2</vt:lpstr>
      <vt:lpstr>Dividende</vt:lpstr>
      <vt:lpstr>Nouvelles formations pour le secteur de la petite enfance :  g Deux ans plus tard, où en est-on ? g Laurence Denis   &amp;   Isabelle Lambert </vt:lpstr>
      <vt:lpstr>Le Bachelier en Accueil et Éducation du Jeune Enfant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Formation complémentaire des directions des milieux d’accueil      </vt:lpstr>
      <vt:lpstr>L’émergence du projet</vt:lpstr>
      <vt:lpstr>Présentation PowerPoint</vt:lpstr>
      <vt:lpstr>Deux enjeux :</vt:lpstr>
      <vt:lpstr>Plus qu’une simple formation continue</vt:lpstr>
      <vt:lpstr>4 opérateurs de formation répartis sur le territoire de la FWB</vt:lpstr>
      <vt:lpstr>Des publics divers</vt:lpstr>
      <vt:lpstr>Les modalités de fonctionnement de notre consortium</vt:lpstr>
      <vt:lpstr>5 modules différents axés sur les compétences fondamentales pour viser la qualité effective de l’accueil </vt:lpstr>
      <vt:lpstr>Approche psychopédagogique</vt:lpstr>
      <vt:lpstr>Analyse des stratégies et des attitudes communicationnelles et relationnelles</vt:lpstr>
      <vt:lpstr>Importance de mettre en mots les pratiques de l’AEJE</vt:lpstr>
      <vt:lpstr>Soutenir la santé communautaire au sein des MA</vt:lpstr>
      <vt:lpstr>Gestion institutionnelle</vt:lpstr>
      <vt:lpstr>Gestion et accompagnement d’équipe</vt:lpstr>
      <vt:lpstr>Des retours, des besoins ….</vt:lpstr>
      <vt:lpstr>Des répercussions collatérales</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GT Bachelier accueil et éducation de l’enfant</dc:title>
  <dc:creator>Alexandre Lodez</dc:creator>
  <cp:lastModifiedBy>Denis Laurence</cp:lastModifiedBy>
  <cp:revision>39</cp:revision>
  <dcterms:created xsi:type="dcterms:W3CDTF">2021-11-09T12:36:50Z</dcterms:created>
  <dcterms:modified xsi:type="dcterms:W3CDTF">2024-12-12T06:24:45Z</dcterms:modified>
</cp:coreProperties>
</file>