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80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68" r:id="rId13"/>
    <p:sldId id="269" r:id="rId14"/>
    <p:sldId id="270" r:id="rId15"/>
    <p:sldId id="272" r:id="rId16"/>
    <p:sldId id="274" r:id="rId17"/>
    <p:sldId id="275" r:id="rId18"/>
  </p:sldIdLst>
  <p:sldSz cx="9144000" cy="6858000" type="screen4x3"/>
  <p:notesSz cx="10234613" cy="7099300"/>
  <p:embeddedFontLst>
    <p:embeddedFont>
      <p:font typeface="Montserrat Light" panose="00000400000000000000" pitchFamily="2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Proxima Nova Semibold" panose="020B0604020202020204" charset="0"/>
      <p:regular r:id="rId28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5">
          <p15:clr>
            <a:srgbClr val="A4A3A4"/>
          </p15:clr>
        </p15:guide>
        <p15:guide id="3" pos="3224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CFyUMiR4WyFSB8Pb50Y2tAp3T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237"/>
        <p:guide pos="3225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4:10:35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0" y="7"/>
            <a:ext cx="4436112" cy="3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6120" y="7"/>
            <a:ext cx="4436112" cy="3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646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0" y="6743202"/>
            <a:ext cx="4436112" cy="3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12" cy="3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e6823c7cd_0_0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BE" sz="1100">
                <a:latin typeface="Montserrat Light"/>
                <a:ea typeface="Montserrat Light"/>
                <a:cs typeface="Montserrat Light"/>
                <a:sym typeface="Montserrat Light"/>
              </a:rPr>
              <a:t>Ex public cible = direction, coordination, responsable formation, chef·fe d’équipe, délégué·e·s syndicaux…</a:t>
            </a:r>
            <a:endParaRPr sz="1100"/>
          </a:p>
        </p:txBody>
      </p:sp>
      <p:sp>
        <p:nvSpPr>
          <p:cNvPr id="96" name="Google Shape;96;g2be6823c7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e080c7ad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fe080c7ad5_0_29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fe080c7ad5_0_29:notes"/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00" cy="3549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E47D4A3E-23D6-EA4E-1A86-352C551D6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e080c7ad5_0_29:notes">
            <a:extLst>
              <a:ext uri="{FF2B5EF4-FFF2-40B4-BE49-F238E27FC236}">
                <a16:creationId xmlns:a16="http://schemas.microsoft.com/office/drawing/2014/main" id="{ACF31556-B0A4-38F3-FC27-BD8104BEBF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fe080c7ad5_0_29:notes">
            <a:extLst>
              <a:ext uri="{FF2B5EF4-FFF2-40B4-BE49-F238E27FC236}">
                <a16:creationId xmlns:a16="http://schemas.microsoft.com/office/drawing/2014/main" id="{8B6B2FE8-4575-E66B-FCE0-E148460578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fe080c7ad5_0_29:notes">
            <a:extLst>
              <a:ext uri="{FF2B5EF4-FFF2-40B4-BE49-F238E27FC236}">
                <a16:creationId xmlns:a16="http://schemas.microsoft.com/office/drawing/2014/main" id="{1B06F3B6-3DF7-13DD-8623-9B6811273E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00" cy="3549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16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e080c7ad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e080c7ad5_0_36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fe080c7ad5_0_36:notes"/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00" cy="3549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646" cy="3194685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646" cy="3194685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646" cy="3194685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07c5c37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07c5c377c_0_8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c07c5c377c_0_8:notes"/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00" cy="3549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07c5c377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c07c5c377c_0_106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c07c5c377c_0_106:notes"/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00" cy="3549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BC1B87B5-BEEC-DC69-B73E-43109BFA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e6823c7cd_0_0:notes">
            <a:extLst>
              <a:ext uri="{FF2B5EF4-FFF2-40B4-BE49-F238E27FC236}">
                <a16:creationId xmlns:a16="http://schemas.microsoft.com/office/drawing/2014/main" id="{5506A341-C51B-50C0-81D2-86B66EDEE4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BE" sz="1100">
                <a:latin typeface="Montserrat Light"/>
                <a:ea typeface="Montserrat Light"/>
                <a:cs typeface="Montserrat Light"/>
                <a:sym typeface="Montserrat Light"/>
              </a:rPr>
              <a:t>Ex public cible = direction, coordination, responsable formation, chef·fe d’équipe, délégué·e·s syndicaux…</a:t>
            </a:r>
            <a:endParaRPr sz="1100"/>
          </a:p>
        </p:txBody>
      </p:sp>
      <p:sp>
        <p:nvSpPr>
          <p:cNvPr id="96" name="Google Shape;96;g2be6823c7cd_0_0:notes">
            <a:extLst>
              <a:ext uri="{FF2B5EF4-FFF2-40B4-BE49-F238E27FC236}">
                <a16:creationId xmlns:a16="http://schemas.microsoft.com/office/drawing/2014/main" id="{448559DF-90A9-597A-0E42-2E075275CE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171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646" cy="3194685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e6823c7cd_0_85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be6823c7c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646" cy="3194685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e0f5374d8_1_30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fe0f5374d8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646" cy="3194685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e080c7ad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fe080c7ad5_0_15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fe080c7ad5_0_15:notes"/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00" cy="3549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e080c7a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59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e080c7ad5_0_22:notes"/>
          <p:cNvSpPr txBox="1">
            <a:spLocks noGrp="1"/>
          </p:cNvSpPr>
          <p:nvPr>
            <p:ph type="body" idx="1"/>
          </p:nvPr>
        </p:nvSpPr>
        <p:spPr>
          <a:xfrm>
            <a:off x="1022992" y="3372739"/>
            <a:ext cx="8188500" cy="31947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fe080c7ad5_0_22:notes"/>
          <p:cNvSpPr txBox="1">
            <a:spLocks noGrp="1"/>
          </p:cNvSpPr>
          <p:nvPr>
            <p:ph type="sldNum" idx="12"/>
          </p:nvPr>
        </p:nvSpPr>
        <p:spPr>
          <a:xfrm>
            <a:off x="5796120" y="6743202"/>
            <a:ext cx="4436100" cy="3549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  <a:defRPr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etentia.be/outils" TargetMode="External"/><Relationship Id="rId7" Type="http://schemas.openxmlformats.org/officeDocument/2006/relationships/hyperlink" Target="https://tutorats.org/chercher-un-outil/le-desc-une-methode-pour-faire-part-dun-probleme-et-chercher-ensemble-des-soluti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petentia.be/outils/formulaire-dentretien-de-fonctionnement-devaluation" TargetMode="External"/><Relationship Id="rId5" Type="http://schemas.openxmlformats.org/officeDocument/2006/relationships/hyperlink" Target="https://tutorats.org/chercher-un-outil/checklist-pour-laccueil-des-stagiaires-dans-lunite" TargetMode="External"/><Relationship Id="rId4" Type="http://schemas.openxmlformats.org/officeDocument/2006/relationships/hyperlink" Target="https://www.competentia.be/outils/description-de-fonction-un-canevas-et-un-exemp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entia.b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competentia.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entia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utorats.org/chercher-un-outil/le-desc-une-methode-pour-faire-part-dun-probleme-et-chercher-ensemble-des-solutions" TargetMode="External"/><Relationship Id="rId5" Type="http://schemas.openxmlformats.org/officeDocument/2006/relationships/hyperlink" Target="https://www.competentia.be/outils/formulaire-dentretien-de-fonctionnement-devaluation" TargetMode="External"/><Relationship Id="rId4" Type="http://schemas.openxmlformats.org/officeDocument/2006/relationships/hyperlink" Target="https://www.competentia.be/outils/description-de-fonction-un-canevas-et-un-exempl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e6823c7cd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FR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ATL 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9" name="Google Shape;99;g2be6823c7cd_0_0"/>
          <p:cNvSpPr txBox="1">
            <a:spLocks noGrp="1"/>
          </p:cNvSpPr>
          <p:nvPr>
            <p:ph type="body" idx="1"/>
          </p:nvPr>
        </p:nvSpPr>
        <p:spPr>
          <a:xfrm>
            <a:off x="457200" y="1590200"/>
            <a:ext cx="7749300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fr-F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fr-F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Journée d’étude « les responsables de projet d’accueil extrascolaire face à la gestion des ressources humaines »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roxima Nova"/>
                <a:cs typeface="Proxima Nova"/>
                <a:sym typeface="Proxima Nova"/>
              </a:rPr>
              <a:t>La Gestion des compétences ; </a:t>
            </a:r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roxima Nova"/>
                <a:cs typeface="Proxima Nova"/>
                <a:sym typeface="Proxima Nova"/>
              </a:rPr>
              <a:t>Quoi, pour quoi, comment?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fr-FR" sz="23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fr-FR" sz="23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sym typeface="Proxima Nova"/>
              </a:rPr>
              <a:t>Intervention de FX Lefebvre 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sym typeface="Proxima Nova"/>
              </a:rPr>
              <a:t>Libramont, 25 novembre 2024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g2be6823c7cd_0_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1</a:t>
            </a:fld>
            <a:endParaRPr/>
          </a:p>
        </p:txBody>
      </p:sp>
      <p:pic>
        <p:nvPicPr>
          <p:cNvPr id="101" name="Google Shape;101;g2be6823c7c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3402" y="220036"/>
            <a:ext cx="2231200" cy="10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e080c7ad5_0_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Sous-groupe Entretien de fonctionnement 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88" name="Google Shape;188;g1fe080c7ad5_0_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g1fe080c7ad5_0_2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>
                <a:latin typeface="Proxima Nova"/>
                <a:ea typeface="Proxima Nova"/>
                <a:cs typeface="Proxima Nova"/>
                <a:sym typeface="Proxima Nova"/>
              </a:rPr>
              <a:t>10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g1fe080c7ad5_0_29"/>
          <p:cNvSpPr txBox="1">
            <a:spLocks noGrp="1"/>
          </p:cNvSpPr>
          <p:nvPr>
            <p:ph type="body" idx="1"/>
          </p:nvPr>
        </p:nvSpPr>
        <p:spPr>
          <a:xfrm>
            <a:off x="367050" y="1417650"/>
            <a:ext cx="7710000" cy="784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1800" i="1" dirty="0">
                <a:latin typeface="Proxima Nova"/>
                <a:ea typeface="Proxima Nova"/>
                <a:cs typeface="Proxima Nova"/>
                <a:sym typeface="Proxima Nova"/>
              </a:rPr>
              <a:t>Donnez des exemples concrets, de moyens que vous déployez</a:t>
            </a:r>
            <a:endParaRPr sz="1800" i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g1fe080c7ad5_0_29"/>
          <p:cNvSpPr txBox="1"/>
          <p:nvPr/>
        </p:nvSpPr>
        <p:spPr>
          <a:xfrm>
            <a:off x="367050" y="2446500"/>
            <a:ext cx="3907200" cy="29854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latin typeface="Proxima Nova"/>
                <a:ea typeface="Proxima Nova"/>
                <a:cs typeface="Proxima Nova"/>
                <a:sym typeface="Proxima Nova"/>
              </a:rPr>
              <a:t>Ce qui fonctionne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Une interaction préparée par les 2 parties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Permet de faire le point, de se projeter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Les trucs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Avoir un canevas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Pas un contrôle mais un moment de projection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Utiliser aussi comme outil de reconnaissance (faire sortir la valeur)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g1fe080c7ad5_0_29"/>
          <p:cNvSpPr txBox="1"/>
          <p:nvPr/>
        </p:nvSpPr>
        <p:spPr>
          <a:xfrm>
            <a:off x="4420500" y="2446500"/>
            <a:ext cx="3656700" cy="535528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latin typeface="Proxima Nova"/>
                <a:ea typeface="Proxima Nova"/>
                <a:cs typeface="Proxima Nova"/>
                <a:sym typeface="Proxima Nova"/>
              </a:rPr>
              <a:t>Ce qui n’est pas optimal 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-     Manque de temps </a:t>
            </a: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Manque d’outils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Manque parfois des indicateurs pour objectiver le fait que la tâche est réalisée avec justesse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Des canevas fait pour l’évolution administrative et qui sont donc dans le contrôle de l’acquis et du non acquis (et crée de la peur du jugement)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BE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Question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Comment distinguer l’évaluation contrôlante de l’entretien d’évolution 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Comment dépasser la réticence au changement?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6">
          <a:extLst>
            <a:ext uri="{FF2B5EF4-FFF2-40B4-BE49-F238E27FC236}">
              <a16:creationId xmlns:a16="http://schemas.microsoft.com/office/drawing/2014/main" id="{2C507E41-052B-9E27-DEA5-3E2928A5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e080c7ad5_0_29">
            <a:extLst>
              <a:ext uri="{FF2B5EF4-FFF2-40B4-BE49-F238E27FC236}">
                <a16:creationId xmlns:a16="http://schemas.microsoft.com/office/drawing/2014/main" id="{AA5D1336-AF22-E95A-B0FE-ADBEC88755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Sous-groupe Check-list d’accueil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88" name="Google Shape;188;g1fe080c7ad5_0_29">
            <a:extLst>
              <a:ext uri="{FF2B5EF4-FFF2-40B4-BE49-F238E27FC236}">
                <a16:creationId xmlns:a16="http://schemas.microsoft.com/office/drawing/2014/main" id="{07BC6553-0138-CFF1-DB48-89B2AF506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g1fe080c7ad5_0_29">
            <a:extLst>
              <a:ext uri="{FF2B5EF4-FFF2-40B4-BE49-F238E27FC236}">
                <a16:creationId xmlns:a16="http://schemas.microsoft.com/office/drawing/2014/main" id="{ABF9EA53-09A5-4362-2A15-1D6F195C12E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>
                <a:latin typeface="Proxima Nova"/>
                <a:ea typeface="Proxima Nova"/>
                <a:cs typeface="Proxima Nova"/>
                <a:sym typeface="Proxima Nova"/>
              </a:rPr>
              <a:t>11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g1fe080c7ad5_0_29">
            <a:extLst>
              <a:ext uri="{FF2B5EF4-FFF2-40B4-BE49-F238E27FC236}">
                <a16:creationId xmlns:a16="http://schemas.microsoft.com/office/drawing/2014/main" id="{AA92123C-1C5C-1813-BDAC-34CB5A8247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7050" y="1417650"/>
            <a:ext cx="7710000" cy="784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1800" i="1" dirty="0">
                <a:latin typeface="Proxima Nova"/>
                <a:ea typeface="Proxima Nova"/>
                <a:cs typeface="Proxima Nova"/>
                <a:sym typeface="Proxima Nova"/>
              </a:rPr>
              <a:t>Donnez des exemples concrets, de moyens que vous déployez</a:t>
            </a:r>
            <a:endParaRPr sz="1800" i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g1fe080c7ad5_0_29">
            <a:extLst>
              <a:ext uri="{FF2B5EF4-FFF2-40B4-BE49-F238E27FC236}">
                <a16:creationId xmlns:a16="http://schemas.microsoft.com/office/drawing/2014/main" id="{52EB81DD-3D04-52B6-975C-D6AC185A534C}"/>
              </a:ext>
            </a:extLst>
          </p:cNvPr>
          <p:cNvSpPr txBox="1"/>
          <p:nvPr/>
        </p:nvSpPr>
        <p:spPr>
          <a:xfrm>
            <a:off x="367050" y="2446500"/>
            <a:ext cx="3907200" cy="47089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latin typeface="Proxima Nova"/>
                <a:ea typeface="Proxima Nova"/>
                <a:cs typeface="Proxima Nova"/>
                <a:sym typeface="Proxima Nova"/>
              </a:rPr>
              <a:t>Ce qui fonctionne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Prendre le temps de reconnaitre la personne en tant que telle, notamment à travers une présentation dans les différents lieux de travail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Avoir un guide qui reprend notamment les éléments « officiels « ( ROI, DF, Règlement de travail…)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Faire un check après une semaine pour s’assure que les informations ont été comprises et peuvent être utilisées dans la pratique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Les trucs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 pas partir d’une page blanche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Utiliser l’équipe pour identifier les bonnes infos à faire passer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Répéter les informations indispensables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g1fe080c7ad5_0_29">
            <a:extLst>
              <a:ext uri="{FF2B5EF4-FFF2-40B4-BE49-F238E27FC236}">
                <a16:creationId xmlns:a16="http://schemas.microsoft.com/office/drawing/2014/main" id="{D88E53E9-74D4-38DD-7D5C-2B7663F1083F}"/>
              </a:ext>
            </a:extLst>
          </p:cNvPr>
          <p:cNvSpPr txBox="1"/>
          <p:nvPr/>
        </p:nvSpPr>
        <p:spPr>
          <a:xfrm>
            <a:off x="4420500" y="2446500"/>
            <a:ext cx="3656700" cy="44935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latin typeface="Proxima Nova"/>
                <a:ea typeface="Proxima Nova"/>
                <a:cs typeface="Proxima Nova"/>
                <a:sym typeface="Proxima Nova"/>
              </a:rPr>
              <a:t>Ce qui n’est pas optimal 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Manque de temps car il y a un trop grand </a:t>
            </a:r>
            <a:r>
              <a:rPr lang="fr-FR" dirty="0" err="1">
                <a:latin typeface="Proxima Nova"/>
                <a:ea typeface="Proxima Nova"/>
                <a:cs typeface="Proxima Nova"/>
                <a:sym typeface="Proxima Nova"/>
              </a:rPr>
              <a:t>turn</a:t>
            </a: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 over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Questions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Qui le fait et quand?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Comment se motiver quand on « sait » que la personne ne restera pas?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3B894328-249C-09F4-2E61-42ACE8042F08}"/>
                  </a:ext>
                </a:extLst>
              </p14:cNvPr>
              <p14:cNvContentPartPr/>
              <p14:nvPr/>
            </p14:nvContentPartPr>
            <p14:xfrm>
              <a:off x="2249424" y="1152072"/>
              <a:ext cx="180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3B894328-249C-09F4-2E61-42ACE8042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3304" y="1145952"/>
                <a:ext cx="1404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98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1fe080c7ad5_0_36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2360325" y="2518900"/>
            <a:ext cx="4901249" cy="31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fe080c7ad5_0_36"/>
          <p:cNvSpPr txBox="1">
            <a:spLocks noGrp="1"/>
          </p:cNvSpPr>
          <p:nvPr>
            <p:ph type="title"/>
          </p:nvPr>
        </p:nvSpPr>
        <p:spPr>
          <a:xfrm>
            <a:off x="477900" y="854763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900">
                <a:latin typeface="Proxima Nova Semibold"/>
                <a:ea typeface="Proxima Nova Semibold"/>
                <a:cs typeface="Proxima Nova Semibold"/>
                <a:sym typeface="Proxima Nova Semibold"/>
              </a:rPr>
              <a:t>Mise en commun </a:t>
            </a:r>
            <a:endParaRPr sz="39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00" name="Google Shape;200;g1fe080c7ad5_0_3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>
                <a:latin typeface="Proxima Nova"/>
                <a:ea typeface="Proxima Nova"/>
                <a:cs typeface="Proxima Nova"/>
                <a:sym typeface="Proxima Nova"/>
              </a:rPr>
              <a:t>12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g1fe080c7ad5_0_36"/>
          <p:cNvSpPr txBox="1"/>
          <p:nvPr/>
        </p:nvSpPr>
        <p:spPr>
          <a:xfrm>
            <a:off x="1104125" y="5585500"/>
            <a:ext cx="71583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→ Chaque rapporteur·ice présente ses </a:t>
            </a:r>
            <a:r>
              <a:rPr lang="fr-BE" sz="2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points 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Pour aller plus loin </a:t>
            </a:r>
            <a:endParaRPr sz="3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7727400" cy="52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 dirty="0">
              <a:solidFill>
                <a:srgbClr val="ED7D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BE" sz="2788" b="1" dirty="0"/>
              <a:t>De l’aide ?  Des conseils ?  Des soutiens financiers ?</a:t>
            </a:r>
            <a:endParaRPr sz="2788" b="1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8" b="1" dirty="0"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BE" sz="2400" dirty="0"/>
              <a:t>Competentia </a:t>
            </a:r>
            <a:endParaRPr sz="24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BE" sz="2400" dirty="0"/>
              <a:t>Le service conseil : contactez-nous pour débloquer une situation, trouver un outil, échanger</a:t>
            </a:r>
            <a:endParaRPr sz="24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BE" sz="2400" dirty="0"/>
              <a:t>De nombreux outils sur</a:t>
            </a:r>
            <a:r>
              <a:rPr lang="fr-BE" sz="2400" dirty="0">
                <a:uFill>
                  <a:noFill/>
                </a:uFill>
                <a:hlinkClick r:id="rId3"/>
              </a:rPr>
              <a:t> </a:t>
            </a:r>
            <a:r>
              <a:rPr lang="fr-BE" sz="2400" u="sng" dirty="0">
                <a:solidFill>
                  <a:schemeClr val="hlink"/>
                </a:solidFill>
                <a:hlinkClick r:id="rId3"/>
              </a:rPr>
              <a:t>le site</a:t>
            </a:r>
            <a:r>
              <a:rPr lang="fr-BE" sz="2400" u="sng" dirty="0">
                <a:solidFill>
                  <a:schemeClr val="hlink"/>
                </a:solidFill>
              </a:rPr>
              <a:t>, entre autres</a:t>
            </a:r>
          </a:p>
          <a:p>
            <a:pPr lvl="2" indent="-38100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fr-BE" sz="2200" u="sng" dirty="0">
                <a:solidFill>
                  <a:schemeClr val="hlink"/>
                </a:solidFill>
                <a:hlinkClick r:id="rId4"/>
              </a:rPr>
              <a:t>la DF</a:t>
            </a:r>
            <a:r>
              <a:rPr lang="fr-BE" sz="2200" u="sng" dirty="0">
                <a:solidFill>
                  <a:schemeClr val="hlink"/>
                </a:solidFill>
              </a:rPr>
              <a:t>, l</a:t>
            </a:r>
            <a:r>
              <a:rPr lang="fr-BE" sz="2200" u="sng" dirty="0">
                <a:solidFill>
                  <a:schemeClr val="hlink"/>
                </a:solidFill>
                <a:hlinkClick r:id="rId5"/>
              </a:rPr>
              <a:t>a check-list d’accueil</a:t>
            </a:r>
            <a:r>
              <a:rPr lang="fr-BE" sz="2200" u="sng" dirty="0">
                <a:solidFill>
                  <a:schemeClr val="hlink"/>
                </a:solidFill>
              </a:rPr>
              <a:t>, l</a:t>
            </a:r>
            <a:r>
              <a:rPr lang="fr-BE" sz="2200" u="sng" dirty="0">
                <a:solidFill>
                  <a:schemeClr val="hlink"/>
                </a:solidFill>
                <a:hlinkClick r:id="rId6"/>
              </a:rPr>
              <a:t>’entretien de fonctionnement</a:t>
            </a:r>
            <a:r>
              <a:rPr lang="fr-BE" sz="2200" u="sng" dirty="0">
                <a:solidFill>
                  <a:schemeClr val="hlink"/>
                </a:solidFill>
              </a:rPr>
              <a:t>, l</a:t>
            </a:r>
            <a:r>
              <a:rPr lang="fr-BE" sz="2200" u="sng" dirty="0">
                <a:solidFill>
                  <a:schemeClr val="hlink"/>
                </a:solidFill>
                <a:hlinkClick r:id="rId7"/>
              </a:rPr>
              <a:t>e </a:t>
            </a:r>
            <a:r>
              <a:rPr lang="fr-BE" sz="2200" u="sng" dirty="0" err="1">
                <a:solidFill>
                  <a:schemeClr val="hlink"/>
                </a:solidFill>
                <a:hlinkClick r:id="rId7"/>
              </a:rPr>
              <a:t>feed</a:t>
            </a:r>
            <a:r>
              <a:rPr lang="fr-BE" sz="2200" u="sng" dirty="0">
                <a:solidFill>
                  <a:schemeClr val="hlink"/>
                </a:solidFill>
                <a:hlinkClick r:id="rId7"/>
              </a:rPr>
              <a:t> back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BE" sz="2400" dirty="0"/>
              <a:t>Un autre projet transversal : Bilan de compétences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BE" sz="2400" dirty="0"/>
              <a:t>Le support du Fonds MAE : voir power point de l’atelier Plan de formation</a:t>
            </a:r>
            <a:endParaRPr sz="2400" dirty="0"/>
          </a:p>
        </p:txBody>
      </p:sp>
      <p:sp>
        <p:nvSpPr>
          <p:cNvPr id="208" name="Google Shape;208;p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2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4062770"/>
            <a:ext cx="3203525" cy="27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457200" y="490663"/>
            <a:ext cx="7620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Dans ma valise, j’embarque … </a:t>
            </a:r>
            <a:endParaRPr sz="3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457200" y="1124875"/>
            <a:ext cx="7620000" cy="3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Proxima Nova"/>
              <a:buAutoNum type="arabicPeriod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Un moment de réflexion individuel pour se mettre en action grâce au Faire / Demander</a:t>
            </a:r>
            <a:br>
              <a:rPr lang="fr-BE" dirty="0">
                <a:latin typeface="Proxima Nova"/>
                <a:ea typeface="Proxima Nova"/>
                <a:cs typeface="Proxima Nova"/>
                <a:sym typeface="Proxima Nova"/>
              </a:rPr>
            </a:b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AutoNum type="arabicPeriod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Partageons une pépite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1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>
                <a:latin typeface="Proxima Nova"/>
                <a:ea typeface="Proxima Nova"/>
                <a:cs typeface="Proxima Nova"/>
                <a:sym typeface="Proxima Nova"/>
              </a:rPr>
              <a:t>14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2341600" y="3987825"/>
            <a:ext cx="58095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→ Individuellement - 2’ d’arrêt pour se le noter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2959925" y="4790125"/>
            <a:ext cx="5191200" cy="72786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→ Tour 0’30’’ par personne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>
            <a:spLocks noGrp="1"/>
          </p:cNvSpPr>
          <p:nvPr>
            <p:ph type="title"/>
          </p:nvPr>
        </p:nvSpPr>
        <p:spPr>
          <a:xfrm>
            <a:off x="581525" y="1124738"/>
            <a:ext cx="7620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>
                <a:latin typeface="Proxima Nova"/>
                <a:ea typeface="Proxima Nova"/>
                <a:cs typeface="Proxima Nova"/>
                <a:sym typeface="Proxima Nova"/>
              </a:rPr>
              <a:t>Merci et à bientôt ☺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13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7620000" cy="527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1148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1480" lvl="1" indent="0" algn="ct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1480" lvl="1" indent="0" algn="ct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fr-BE" sz="24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www.competentia.be</a:t>
            </a:r>
            <a:endParaRPr sz="2400" u="sng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1480" lvl="1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1480" lvl="1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148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  <a:t>Manon Lesoile - 0477 760537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1480" lvl="1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  <a:t>Adèle Dupont - 0477 56 39 71</a:t>
            </a:r>
          </a:p>
          <a:p>
            <a:pPr marL="411480" lvl="1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  <a:t>FX Lefebvre – 0479 386 987</a:t>
            </a:r>
            <a:b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  <a:t>02 227 62 03</a:t>
            </a: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1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1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fr-BE" sz="24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info@competentia.be</a:t>
            </a:r>
            <a:r>
              <a:rPr lang="fr-BE" sz="24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1480" lvl="1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>
                <a:latin typeface="Proxima Nova"/>
                <a:ea typeface="Proxima Nova"/>
                <a:cs typeface="Proxima Nova"/>
                <a:sym typeface="Proxima Nova"/>
              </a:rPr>
              <a:t>15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07c5c377c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Lever les résistances </a:t>
            </a:r>
            <a:endParaRPr/>
          </a:p>
        </p:txBody>
      </p:sp>
      <p:sp>
        <p:nvSpPr>
          <p:cNvPr id="253" name="Google Shape;253;g2c07c5c377c_0_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16</a:t>
            </a:fld>
            <a:endParaRPr/>
          </a:p>
        </p:txBody>
      </p:sp>
      <p:pic>
        <p:nvPicPr>
          <p:cNvPr id="254" name="Google Shape;254;g2c07c5c377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25" y="1417661"/>
            <a:ext cx="7995549" cy="532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07c5c377c_0_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Rédiger une compétence</a:t>
            </a:r>
            <a:endParaRPr/>
          </a:p>
        </p:txBody>
      </p:sp>
      <p:sp>
        <p:nvSpPr>
          <p:cNvPr id="261" name="Google Shape;261;g2c07c5c377c_0_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BE" sz="1900" i="1">
                <a:solidFill>
                  <a:srgbClr val="63646F"/>
                </a:solidFill>
                <a:latin typeface="Proxima Nova"/>
                <a:ea typeface="Proxima Nova"/>
                <a:cs typeface="Proxima Nova"/>
                <a:sym typeface="Proxima Nova"/>
              </a:rPr>
              <a:t>« Une compétence est une connaissance (savoir, savoir-faire, savoir-être) mobilisable en situation nécessaire à l'exercice d'une activité. Dans ce cas, professionnelle. »</a:t>
            </a:r>
            <a:endParaRPr sz="1900" i="1">
              <a:solidFill>
                <a:srgbClr val="63646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1800" b="1">
                <a:latin typeface="Proxima Nova"/>
                <a:ea typeface="Proxima Nova"/>
                <a:cs typeface="Proxima Nova"/>
                <a:sym typeface="Proxima Nova"/>
              </a:rPr>
              <a:t>Pour rédiger une compétence : </a:t>
            </a: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Formuler la connaissance à traduire en commençant par : [être capable de]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Ajouter </a:t>
            </a:r>
            <a:r>
              <a:rPr lang="fr-BE" sz="1800">
                <a:solidFill>
                  <a:srgbClr val="70AD47"/>
                </a:solidFill>
                <a:latin typeface="Proxima Nova"/>
                <a:ea typeface="Proxima Nova"/>
                <a:cs typeface="Proxima Nova"/>
                <a:sym typeface="Proxima Nova"/>
              </a:rPr>
              <a:t>un verbe d'action</a:t>
            </a:r>
            <a:endParaRPr sz="1800">
              <a:solidFill>
                <a:srgbClr val="70AD4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Spécifier avec </a:t>
            </a:r>
            <a:r>
              <a:rPr lang="fr-BE" sz="1800">
                <a:solidFill>
                  <a:srgbClr val="BF8F00"/>
                </a:solidFill>
                <a:latin typeface="Proxima Nova"/>
                <a:ea typeface="Proxima Nova"/>
                <a:cs typeface="Proxima Nova"/>
                <a:sym typeface="Proxima Nova"/>
              </a:rPr>
              <a:t>un complément </a:t>
            </a: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qui précise la nature de l'action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[Optionnel] Stipuler </a:t>
            </a:r>
            <a:r>
              <a:rPr lang="fr-BE" sz="1800">
                <a:solidFill>
                  <a:srgbClr val="C45911"/>
                </a:solidFill>
                <a:latin typeface="Proxima Nova"/>
                <a:ea typeface="Proxima Nova"/>
                <a:cs typeface="Proxima Nova"/>
                <a:sym typeface="Proxima Nova"/>
              </a:rPr>
              <a:t>les éléments de contexte </a:t>
            </a: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: bénéficiaires, lieux, moment, …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[Optionnel] Effacer le "être capable de"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1800">
                <a:latin typeface="Proxima Nova"/>
                <a:ea typeface="Proxima Nova"/>
                <a:cs typeface="Proxima Nova"/>
                <a:sym typeface="Proxima Nova"/>
              </a:rPr>
              <a:t>ex : </a:t>
            </a:r>
            <a:r>
              <a:rPr lang="fr-BE" sz="1800">
                <a:solidFill>
                  <a:srgbClr val="7B7B7B"/>
                </a:solidFill>
                <a:latin typeface="Proxima Nova"/>
                <a:ea typeface="Proxima Nova"/>
                <a:cs typeface="Proxima Nova"/>
                <a:sym typeface="Proxima Nova"/>
              </a:rPr>
              <a:t>[Être capable de] </a:t>
            </a:r>
            <a:r>
              <a:rPr lang="fr-BE" sz="1800">
                <a:solidFill>
                  <a:srgbClr val="70AD47"/>
                </a:solidFill>
                <a:latin typeface="Proxima Nova"/>
                <a:ea typeface="Proxima Nova"/>
                <a:cs typeface="Proxima Nova"/>
                <a:sym typeface="Proxima Nova"/>
              </a:rPr>
              <a:t>Travailler</a:t>
            </a:r>
            <a:r>
              <a:rPr lang="fr-BE" sz="18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BE" sz="1800">
                <a:solidFill>
                  <a:srgbClr val="BF8F00"/>
                </a:solidFill>
                <a:latin typeface="Proxima Nova"/>
                <a:ea typeface="Proxima Nova"/>
                <a:cs typeface="Proxima Nova"/>
                <a:sym typeface="Proxima Nova"/>
              </a:rPr>
              <a:t>en équipe </a:t>
            </a:r>
            <a:r>
              <a:rPr lang="fr-BE" sz="1800">
                <a:solidFill>
                  <a:srgbClr val="C45911"/>
                </a:solidFill>
                <a:latin typeface="Proxima Nova"/>
                <a:ea typeface="Proxima Nova"/>
                <a:cs typeface="Proxima Nova"/>
                <a:sym typeface="Proxima Nova"/>
              </a:rPr>
              <a:t>avec des volontaires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g2c07c5c377c_0_10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ED21BA56-9934-223E-15FB-AD23F317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e6823c7cd_0_0">
            <a:extLst>
              <a:ext uri="{FF2B5EF4-FFF2-40B4-BE49-F238E27FC236}">
                <a16:creationId xmlns:a16="http://schemas.microsoft.com/office/drawing/2014/main" id="{B818020A-7AEC-0766-8A94-861C5551C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Qui sommes-nous ? </a:t>
            </a:r>
            <a:endParaRPr sz="3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9" name="Google Shape;99;g2be6823c7cd_0_0">
            <a:extLst>
              <a:ext uri="{FF2B5EF4-FFF2-40B4-BE49-F238E27FC236}">
                <a16:creationId xmlns:a16="http://schemas.microsoft.com/office/drawing/2014/main" id="{F41E3508-C80E-1B6D-0661-9C6A54A8F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90200"/>
            <a:ext cx="7749300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fr-BE" sz="2300" b="1">
                <a:latin typeface="Proxima Nova"/>
                <a:ea typeface="Proxima Nova"/>
                <a:cs typeface="Proxima Nova"/>
                <a:sym typeface="Proxima Nova"/>
              </a:rPr>
              <a:t>Thématique </a:t>
            </a:r>
            <a:r>
              <a:rPr lang="fr-BE" sz="230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-"/>
            </a:pPr>
            <a:r>
              <a:rPr lang="fr-BE" sz="2300">
                <a:latin typeface="Proxima Nova"/>
                <a:ea typeface="Proxima Nova"/>
                <a:cs typeface="Proxima Nova"/>
                <a:sym typeface="Proxima Nova"/>
              </a:rPr>
              <a:t>Gestion des compétences non marchand comprenant :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•"/>
            </a:pPr>
            <a:r>
              <a:rPr lang="fr-BE" sz="2100">
                <a:latin typeface="Proxima Nova"/>
                <a:ea typeface="Proxima Nova"/>
                <a:cs typeface="Proxima Nova"/>
                <a:sym typeface="Proxima Nova"/>
              </a:rPr>
              <a:t>le recrutement, 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•"/>
            </a:pPr>
            <a:r>
              <a:rPr lang="fr-BE" sz="2100">
                <a:latin typeface="Proxima Nova"/>
                <a:ea typeface="Proxima Nova"/>
                <a:cs typeface="Proxima Nova"/>
                <a:sym typeface="Proxima Nova"/>
              </a:rPr>
              <a:t>le plan de formation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•"/>
            </a:pPr>
            <a:r>
              <a:rPr lang="fr-BE" sz="2100">
                <a:latin typeface="Proxima Nova"/>
                <a:ea typeface="Proxima Nova"/>
                <a:cs typeface="Proxima Nova"/>
                <a:sym typeface="Proxima Nova"/>
              </a:rPr>
              <a:t>l’accompagnement des travailleur·euse·s (formation, évolution…)</a:t>
            </a:r>
            <a:br>
              <a:rPr lang="fr-BE" sz="2100">
                <a:latin typeface="Proxima Nova"/>
                <a:ea typeface="Proxima Nova"/>
                <a:cs typeface="Proxima Nova"/>
                <a:sym typeface="Proxima Nova"/>
              </a:rPr>
            </a:b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BE" sz="2300" b="1">
                <a:latin typeface="Proxima Nova"/>
                <a:ea typeface="Proxima Nova"/>
                <a:cs typeface="Proxima Nova"/>
                <a:sym typeface="Proxima Nova"/>
              </a:rPr>
              <a:t>Actions</a:t>
            </a:r>
            <a:r>
              <a:rPr lang="fr-BE" sz="2300">
                <a:latin typeface="Proxima Nova"/>
                <a:ea typeface="Proxima Nova"/>
                <a:cs typeface="Proxima Nova"/>
                <a:sym typeface="Proxima Nova"/>
              </a:rPr>
              <a:t> : 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-"/>
            </a:pPr>
            <a:r>
              <a:rPr lang="fr-BE" sz="23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www.competentia.be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-"/>
            </a:pPr>
            <a:r>
              <a:rPr lang="fr-BE" sz="2300">
                <a:latin typeface="Proxima Nova"/>
                <a:ea typeface="Proxima Nova"/>
                <a:cs typeface="Proxima Nova"/>
                <a:sym typeface="Proxima Nova"/>
              </a:rPr>
              <a:t>service conseil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-"/>
            </a:pPr>
            <a:r>
              <a:rPr lang="fr-BE" sz="2300">
                <a:latin typeface="Proxima Nova"/>
                <a:ea typeface="Proxima Nova"/>
                <a:cs typeface="Proxima Nova"/>
                <a:sym typeface="Proxima Nova"/>
              </a:rPr>
              <a:t>ateliers </a:t>
            </a:r>
            <a:br>
              <a:rPr lang="fr-BE" sz="2300">
                <a:latin typeface="Proxima Nova"/>
                <a:ea typeface="Proxima Nova"/>
                <a:cs typeface="Proxima Nova"/>
                <a:sym typeface="Proxima Nova"/>
              </a:rPr>
            </a:b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g2be6823c7cd_0_0">
            <a:extLst>
              <a:ext uri="{FF2B5EF4-FFF2-40B4-BE49-F238E27FC236}">
                <a16:creationId xmlns:a16="http://schemas.microsoft.com/office/drawing/2014/main" id="{E8521A20-912A-60B7-80E7-1A345FCD1E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2</a:t>
            </a:fld>
            <a:endParaRPr/>
          </a:p>
        </p:txBody>
      </p:sp>
      <p:pic>
        <p:nvPicPr>
          <p:cNvPr id="101" name="Google Shape;101;g2be6823c7cd_0_0">
            <a:extLst>
              <a:ext uri="{FF2B5EF4-FFF2-40B4-BE49-F238E27FC236}">
                <a16:creationId xmlns:a16="http://schemas.microsoft.com/office/drawing/2014/main" id="{BEA75F45-2D8D-CB2D-2DC5-3767B7D6C5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3402" y="220036"/>
            <a:ext cx="2231200" cy="1038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65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0252" y="4780650"/>
            <a:ext cx="3103800" cy="2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Objectifs 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57200" y="1641575"/>
            <a:ext cx="7620000" cy="4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Proxima Nova"/>
              <a:buChar char="•"/>
            </a:pPr>
            <a:r>
              <a:rPr lang="fr-BE" sz="2600" b="1" dirty="0">
                <a:latin typeface="Proxima Nova"/>
                <a:ea typeface="Proxima Nova"/>
                <a:cs typeface="Proxima Nova"/>
                <a:sym typeface="Proxima Nova"/>
              </a:rPr>
              <a:t>Découvrir </a:t>
            </a:r>
            <a:r>
              <a:rPr lang="fr-BE" sz="2600" dirty="0">
                <a:latin typeface="Proxima Nova"/>
                <a:ea typeface="Proxima Nova"/>
                <a:cs typeface="Proxima Nova"/>
                <a:sym typeface="Proxima Nova"/>
              </a:rPr>
              <a:t>les préambules d’une gestion des compétences</a:t>
            </a:r>
            <a:br>
              <a:rPr lang="fr-BE" sz="2600" dirty="0">
                <a:latin typeface="Proxima Nova"/>
                <a:ea typeface="Proxima Nova"/>
                <a:cs typeface="Proxima Nova"/>
                <a:sym typeface="Proxima Nova"/>
              </a:rPr>
            </a:br>
            <a:endParaRPr sz="26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Char char="•"/>
            </a:pPr>
            <a:r>
              <a:rPr lang="fr-BE" sz="2600" b="1" dirty="0">
                <a:latin typeface="Proxima Nova"/>
                <a:ea typeface="Proxima Nova"/>
                <a:cs typeface="Proxima Nova"/>
                <a:sym typeface="Proxima Nova"/>
              </a:rPr>
              <a:t>Penser </a:t>
            </a:r>
            <a:r>
              <a:rPr lang="fr-BE" sz="2600" dirty="0">
                <a:latin typeface="Proxima Nova"/>
                <a:ea typeface="Proxima Nova"/>
                <a:cs typeface="Proxima Nova"/>
                <a:sym typeface="Proxima Nova"/>
              </a:rPr>
              <a:t>une approche Compétences cohérente dans votre institution :</a:t>
            </a:r>
            <a:endParaRPr sz="26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4008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fr-BE" sz="2600" dirty="0">
                <a:latin typeface="Proxima Nova"/>
                <a:ea typeface="Proxima Nova"/>
                <a:cs typeface="Proxima Nova"/>
                <a:sym typeface="Proxima Nova"/>
              </a:rPr>
              <a:t>en partant de là où vous êtes </a:t>
            </a:r>
            <a:endParaRPr sz="26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4008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fr-BE" sz="2600" dirty="0">
                <a:latin typeface="Proxima Nova"/>
                <a:ea typeface="Proxima Nova"/>
                <a:cs typeface="Proxima Nova"/>
                <a:sym typeface="Proxima Nova"/>
              </a:rPr>
              <a:t>en partageant avec d’autres travailleur·euse·s du Non Marchand</a:t>
            </a:r>
          </a:p>
          <a:p>
            <a:pPr marL="64008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fr-BE" sz="2600" dirty="0">
                <a:latin typeface="Proxima Nova"/>
                <a:ea typeface="Proxima Nova"/>
                <a:cs typeface="Proxima Nova"/>
                <a:sym typeface="Proxima Nova"/>
              </a:rPr>
              <a:t>En identifiant des outils </a:t>
            </a:r>
            <a:endParaRPr sz="26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e6823c7cd_0_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Nos moyens </a:t>
            </a:r>
            <a:endParaRPr sz="3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5" name="Google Shape;115;g2be6823c7cd_0_85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7620000" cy="5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fr-BE" sz="2600">
                <a:latin typeface="Proxima Nova"/>
                <a:ea typeface="Proxima Nova"/>
                <a:cs typeface="Proxima Nova"/>
                <a:sym typeface="Proxima Nova"/>
              </a:rPr>
              <a:t>Du partage d’expérience et des techniques d’ intelligences collectives </a:t>
            </a:r>
            <a:endParaRPr sz="2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fr-BE" sz="2600">
                <a:latin typeface="Proxima Nova"/>
                <a:ea typeface="Proxima Nova"/>
                <a:cs typeface="Proxima Nova"/>
                <a:sym typeface="Proxima Nova"/>
              </a:rPr>
              <a:t>Quelques balises théoriques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fr-BE" sz="2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7350" algn="l" rtl="0">
              <a:spcBef>
                <a:spcPts val="1200"/>
              </a:spcBef>
              <a:spcAft>
                <a:spcPts val="0"/>
              </a:spcAft>
              <a:buSzPts val="2500"/>
              <a:buFont typeface="Proxima Nova"/>
              <a:buChar char="•"/>
            </a:pPr>
            <a:r>
              <a:rPr lang="fr-BE" sz="2500">
                <a:latin typeface="Proxima Nova"/>
                <a:ea typeface="Proxima Nova"/>
                <a:cs typeface="Proxima Nova"/>
                <a:sym typeface="Proxima Nova"/>
              </a:rPr>
              <a:t>Implication </a:t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7350" algn="l" rtl="0">
              <a:spcBef>
                <a:spcPts val="1000"/>
              </a:spcBef>
              <a:spcAft>
                <a:spcPts val="0"/>
              </a:spcAft>
              <a:buSzPts val="2500"/>
              <a:buFont typeface="Proxima Nova"/>
              <a:buChar char="•"/>
            </a:pPr>
            <a:r>
              <a:rPr lang="fr-BE" sz="2500">
                <a:latin typeface="Proxima Nova"/>
                <a:ea typeface="Proxima Nova"/>
                <a:cs typeface="Proxima Nova"/>
                <a:sym typeface="Proxima Nova"/>
              </a:rPr>
              <a:t>Bienveillance &amp; non-jugement</a:t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Font typeface="Proxima Nova"/>
              <a:buChar char="•"/>
            </a:pPr>
            <a:r>
              <a:rPr lang="fr-BE" sz="2500">
                <a:latin typeface="Proxima Nova"/>
                <a:ea typeface="Proxima Nova"/>
                <a:cs typeface="Proxima Nova"/>
                <a:sym typeface="Proxima Nova"/>
              </a:rPr>
              <a:t>Confidentialit</a:t>
            </a:r>
            <a:r>
              <a:rPr lang="fr-BE" sz="2100">
                <a:latin typeface="Proxima Nova"/>
                <a:ea typeface="Proxima Nova"/>
                <a:cs typeface="Proxima Nova"/>
                <a:sym typeface="Proxima Nova"/>
              </a:rPr>
              <a:t>é 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950" algn="l" rtl="0">
              <a:spcBef>
                <a:spcPts val="1000"/>
              </a:spcBef>
              <a:spcAft>
                <a:spcPts val="1000"/>
              </a:spcAft>
              <a:buSzPts val="2100"/>
              <a:buFont typeface="Proxima Nova"/>
              <a:buChar char="•"/>
            </a:pPr>
            <a:r>
              <a:rPr lang="fr-BE" sz="2100">
                <a:latin typeface="Proxima Nova"/>
                <a:ea typeface="Proxima Nova"/>
                <a:cs typeface="Proxima Nova"/>
                <a:sym typeface="Proxima Nova"/>
              </a:rPr>
              <a:t>….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g2be6823c7cd_0_8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/>
              <a:t>4</a:t>
            </a:fld>
            <a:endParaRPr/>
          </a:p>
        </p:txBody>
      </p:sp>
      <p:sp>
        <p:nvSpPr>
          <p:cNvPr id="117" name="Google Shape;117;g2be6823c7cd_0_85"/>
          <p:cNvSpPr txBox="1">
            <a:spLocks noGrp="1"/>
          </p:cNvSpPr>
          <p:nvPr>
            <p:ph type="title"/>
          </p:nvPr>
        </p:nvSpPr>
        <p:spPr>
          <a:xfrm>
            <a:off x="378725" y="329288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Cadre de fonctionnement</a:t>
            </a:r>
            <a:endParaRPr sz="3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Un peu de théorie sur la gestion des compétences </a:t>
            </a:r>
            <a:endParaRPr sz="3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457200" y="1477775"/>
            <a:ext cx="7620000" cy="5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Font typeface="Proxima Nova"/>
              <a:buChar char="•"/>
            </a:pPr>
            <a:r>
              <a:rPr lang="fr-BE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C’est QUOI </a:t>
            </a:r>
            <a:r>
              <a:rPr lang="fr-B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? </a:t>
            </a:r>
            <a:r>
              <a:rPr lang="fr-BE">
                <a:latin typeface="Proxima Nova"/>
                <a:ea typeface="Proxima Nova"/>
                <a:cs typeface="Proxima Nova"/>
                <a:sym typeface="Proxima Nova"/>
              </a:rPr>
              <a:t>Une stratégie pour acquérir, conserver, renforcer des compétences au sein d’une institution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Font typeface="Proxima Nova"/>
              <a:buChar char="•"/>
            </a:pPr>
            <a:r>
              <a:rPr lang="fr-BE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POURQUOI</a:t>
            </a:r>
            <a:r>
              <a:rPr lang="fr-B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? </a:t>
            </a:r>
            <a:r>
              <a:rPr lang="fr-BE" i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6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roxima Nova"/>
              <a:buChar char="•"/>
            </a:pPr>
            <a:r>
              <a:rPr lang="fr-BE" sz="2200">
                <a:latin typeface="Proxima Nova"/>
                <a:ea typeface="Proxima Nova"/>
                <a:cs typeface="Proxima Nova"/>
                <a:sym typeface="Proxima Nova"/>
              </a:rPr>
              <a:t>Être orienté raison d’être de la structure.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roxima Nova"/>
              <a:buChar char="•"/>
            </a:pPr>
            <a:r>
              <a:rPr lang="fr-BE" sz="2200">
                <a:latin typeface="Proxima Nova"/>
                <a:ea typeface="Proxima Nova"/>
                <a:cs typeface="Proxima Nova"/>
                <a:sym typeface="Proxima Nova"/>
              </a:rPr>
              <a:t>Répondre aux besoins des bénéficiaires, de l’institution et des travailleur·euse·s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900"/>
              <a:buFont typeface="Proxima Nova"/>
              <a:buChar char="•"/>
            </a:pPr>
            <a:r>
              <a:rPr lang="fr-BE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QUI</a:t>
            </a:r>
            <a:r>
              <a:rPr lang="fr-B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?</a:t>
            </a:r>
            <a:r>
              <a:rPr lang="fr-BE" sz="2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BE" sz="2400">
                <a:latin typeface="Proxima Nova"/>
                <a:ea typeface="Proxima Nova"/>
                <a:cs typeface="Proxima Nova"/>
                <a:sym typeface="Proxima Nova"/>
              </a:rPr>
              <a:t>Toutes les personnes légitimes pour réfléchir à cette question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-BE" sz="1900">
                <a:latin typeface="Proxima Nova"/>
                <a:ea typeface="Proxima Nova"/>
                <a:cs typeface="Proxima Nova"/>
                <a:sym typeface="Proxima Nova"/>
              </a:rPr>
              <a:t>→ dépend de la taille et de du fonctionnement de la structure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5</a:t>
            </a:fld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4010600" y="6184350"/>
            <a:ext cx="4224000" cy="44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700">
                <a:latin typeface="Proxima Nova"/>
                <a:ea typeface="Proxima Nova"/>
                <a:cs typeface="Proxima Nova"/>
                <a:sym typeface="Proxima Nova"/>
              </a:rPr>
              <a:t>Légitimer les personnes qui vont le porter 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e0f5374d8_1_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En une image…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8" name="Google Shape;148;g1fe0f5374d8_1_30"/>
          <p:cNvSpPr txBox="1">
            <a:spLocks noGrp="1"/>
          </p:cNvSpPr>
          <p:nvPr>
            <p:ph type="body" idx="1"/>
          </p:nvPr>
        </p:nvSpPr>
        <p:spPr>
          <a:xfrm>
            <a:off x="982980" y="2731488"/>
            <a:ext cx="6027420" cy="357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9" name="Google Shape;149;g1fe0f5374d8_1_3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6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F79C07-6BD4-EE5F-168C-A210D6AE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" y="1252728"/>
            <a:ext cx="7351776" cy="55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 amt="34000"/>
          </a:blip>
          <a:srcRect l="9653" t="19593" r="11674" b="22472"/>
          <a:stretch/>
        </p:blipFill>
        <p:spPr>
          <a:xfrm>
            <a:off x="5730125" y="735300"/>
            <a:ext cx="2242175" cy="16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560800" y="157625"/>
            <a:ext cx="62685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</a:pPr>
            <a:r>
              <a:rPr lang="fr-BE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Concrètement, des outils pour la gestion des compétences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59" name="Google Shape;159;p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7</a:t>
            </a:fld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560800" y="2142282"/>
            <a:ext cx="7366800" cy="28746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1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 quatre sous-groupes :</a:t>
            </a:r>
            <a:br>
              <a:rPr lang="fr-BE" sz="16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r-BE" sz="6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</a:t>
            </a:r>
            <a:endParaRPr sz="600" i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2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fr-BE" sz="2100" i="1" dirty="0">
                <a:solidFill>
                  <a:schemeClr val="dk1"/>
                </a:solidFill>
                <a:latin typeface="Proxima Nova"/>
                <a:sym typeface="Proxima Nova"/>
              </a:rPr>
              <a:t>Aller </a:t>
            </a:r>
            <a:r>
              <a:rPr lang="fr-BE" sz="21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vers l’outil qui nous parle (</a:t>
            </a:r>
            <a:r>
              <a:rPr lang="fr-FR" sz="2000" i="1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</a:rPr>
              <a:t>l</a:t>
            </a:r>
            <a:r>
              <a:rPr lang="fr-FR" sz="2000" u="sng" dirty="0">
                <a:solidFill>
                  <a:schemeClr val="hlink"/>
                </a:solidFill>
                <a:hlinkClick r:id="rId4"/>
              </a:rPr>
              <a:t>a DF</a:t>
            </a:r>
            <a:r>
              <a:rPr lang="fr-FR" sz="2000" u="sng" dirty="0">
                <a:solidFill>
                  <a:schemeClr val="hlink"/>
                </a:solidFill>
              </a:rPr>
              <a:t>, la check-list d’accueil, l</a:t>
            </a:r>
            <a:r>
              <a:rPr lang="fr-FR" sz="2000" u="sng" dirty="0">
                <a:solidFill>
                  <a:schemeClr val="hlink"/>
                </a:solidFill>
                <a:hlinkClick r:id="rId5"/>
              </a:rPr>
              <a:t>’entretien de fonctionnement</a:t>
            </a:r>
            <a:r>
              <a:rPr lang="fr-FR" sz="2000" u="sng" dirty="0">
                <a:solidFill>
                  <a:schemeClr val="hlink"/>
                </a:solidFill>
              </a:rPr>
              <a:t>, l</a:t>
            </a:r>
            <a:r>
              <a:rPr lang="fr-FR" sz="2000" u="sng" dirty="0">
                <a:solidFill>
                  <a:schemeClr val="hlink"/>
                </a:solidFill>
                <a:hlinkClick r:id="rId6"/>
              </a:rPr>
              <a:t>e </a:t>
            </a:r>
            <a:r>
              <a:rPr lang="fr-FR" sz="2000" u="sng" dirty="0" err="1">
                <a:solidFill>
                  <a:schemeClr val="hlink"/>
                </a:solidFill>
                <a:hlinkClick r:id="rId6"/>
              </a:rPr>
              <a:t>feed</a:t>
            </a:r>
            <a:r>
              <a:rPr lang="fr-FR" sz="2000" u="sng" dirty="0">
                <a:solidFill>
                  <a:schemeClr val="hlink"/>
                </a:solidFill>
                <a:hlinkClick r:id="rId6"/>
              </a:rPr>
              <a:t> back</a:t>
            </a:r>
            <a:r>
              <a:rPr lang="fr-FR" sz="2000" u="sng" dirty="0">
                <a:solidFill>
                  <a:schemeClr val="hlink"/>
                </a:solidFill>
              </a:rPr>
              <a:t>)</a:t>
            </a:r>
          </a:p>
          <a:p>
            <a:pPr marL="457200" lvl="2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fr-BE" sz="21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 saisir de la feuille et des question</a:t>
            </a:r>
          </a:p>
          <a:p>
            <a:pPr marL="457200" lvl="2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fr-FR" sz="21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Prendre note au fur et à mesure </a:t>
            </a:r>
            <a:r>
              <a:rPr lang="fr-FR" sz="2100" i="1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</a:rPr>
              <a:t>sur la feuille</a:t>
            </a:r>
            <a:endParaRPr lang="fr-FR" sz="2100" i="1" u="sng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2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fr-BE" sz="21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Sélectionner </a:t>
            </a:r>
            <a:r>
              <a:rPr lang="fr-BE" sz="2100" b="1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les 3 points </a:t>
            </a:r>
            <a:r>
              <a:rPr lang="fr-BE" sz="21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 vous avez envie de partager en plénière (3’/sous-groupe)</a:t>
            </a:r>
            <a:endParaRPr sz="2100" i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e080c7ad5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Sous-groupe Canevas DF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7" name="Google Shape;167;g1fe080c7ad5_0_15"/>
          <p:cNvSpPr txBox="1">
            <a:spLocks noGrp="1"/>
          </p:cNvSpPr>
          <p:nvPr>
            <p:ph type="body" idx="1"/>
          </p:nvPr>
        </p:nvSpPr>
        <p:spPr>
          <a:xfrm>
            <a:off x="276794" y="1289419"/>
            <a:ext cx="7800300" cy="784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BE" sz="1800" i="1" dirty="0">
                <a:latin typeface="Proxima Nova"/>
                <a:ea typeface="Proxima Nova"/>
                <a:cs typeface="Proxima Nova"/>
                <a:sym typeface="Proxima Nova"/>
              </a:rPr>
              <a:t>Donner des exemples concrets des moyens que vous mettez en place</a:t>
            </a:r>
            <a:endParaRPr sz="1800" i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g1fe080c7ad5_0_1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>
                <a:latin typeface="Proxima Nova"/>
                <a:ea typeface="Proxima Nova"/>
                <a:cs typeface="Proxima Nova"/>
                <a:sym typeface="Proxima Nova"/>
              </a:rPr>
              <a:t>8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g1fe080c7ad5_0_15"/>
          <p:cNvSpPr txBox="1"/>
          <p:nvPr/>
        </p:nvSpPr>
        <p:spPr>
          <a:xfrm>
            <a:off x="276800" y="2237650"/>
            <a:ext cx="3907200" cy="51398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latin typeface="Proxima Nova"/>
                <a:ea typeface="Proxima Nova"/>
                <a:cs typeface="Proxima Nova"/>
                <a:sym typeface="Proxima Nova"/>
              </a:rPr>
              <a:t>Ce qui fonctionne :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discussion/dialogue via réunions avec travailleurs (en collectif/individuel)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partir de l’existant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En faire une base pour des entretiens de fonctionnement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Centrage sur des rôles et non des poste.  Et une personne peut avoir plusieurs rôles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Question 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Quand et comment les faire évoluer?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Comment et pourquoi les distinguer d’une liste de tâches?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Est-ce utile pour les toutes petites équipes?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Comment partir des réalités de terrain?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g1fe080c7ad5_0_15"/>
          <p:cNvSpPr txBox="1"/>
          <p:nvPr/>
        </p:nvSpPr>
        <p:spPr>
          <a:xfrm>
            <a:off x="4420400" y="2237650"/>
            <a:ext cx="3656700" cy="72942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latin typeface="Proxima Nova"/>
                <a:ea typeface="Proxima Nova"/>
                <a:cs typeface="Proxima Nova"/>
                <a:sym typeface="Proxima Nova"/>
              </a:rPr>
              <a:t>Ce qui n’est pas optimal 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Une DF est utile mais que faire quand on n’a pas en main les clés du recrutement (personnel imposé)?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Il n’y a rien chez nous: comment lancer la machine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Cela existe déjà chez nous mais elles ne sont pas utilisées faute de compétences des recruteurs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Connaissance de la GDC : savoir de quoi on parle, comment les identifier et quels indicateurs donner?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Quelle est la différence avec une description de poste ou un référentiel?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Volonté d’en mettre trop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Le truc : 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Se centrer sur les compétences clés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Utiliser le recrutement pour faire un point de la situation des compétences clés maitrisées et faire un lien avec les formations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e080c7ad5_0_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Sous-groupe </a:t>
            </a:r>
            <a:r>
              <a:rPr lang="fr-BE" dirty="0" err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Feed</a:t>
            </a:r>
            <a:r>
              <a:rPr lang="fr-BE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 back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7" name="Google Shape;177;g1fe080c7ad5_0_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g1fe080c7ad5_0_2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BE">
                <a:latin typeface="Proxima Nova"/>
                <a:ea typeface="Proxima Nova"/>
                <a:cs typeface="Proxima Nova"/>
                <a:sym typeface="Proxima Nova"/>
              </a:rPr>
              <a:t>9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g1fe080c7ad5_0_22"/>
          <p:cNvSpPr txBox="1">
            <a:spLocks noGrp="1"/>
          </p:cNvSpPr>
          <p:nvPr>
            <p:ph type="body" idx="1"/>
          </p:nvPr>
        </p:nvSpPr>
        <p:spPr>
          <a:xfrm>
            <a:off x="367044" y="1417644"/>
            <a:ext cx="7800300" cy="784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BE" sz="1800" i="1" dirty="0">
                <a:latin typeface="Proxima Nova"/>
                <a:ea typeface="Proxima Nova"/>
                <a:cs typeface="Proxima Nova"/>
                <a:sym typeface="Proxima Nova"/>
              </a:rPr>
              <a:t>Donnez des exemples concrets des moyens que vous déployez</a:t>
            </a:r>
            <a:endParaRPr sz="1800" i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g1fe080c7ad5_0_22"/>
          <p:cNvSpPr txBox="1"/>
          <p:nvPr/>
        </p:nvSpPr>
        <p:spPr>
          <a:xfrm>
            <a:off x="367050" y="2425800"/>
            <a:ext cx="3907200" cy="42780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Ce qui fonctionne</a:t>
            </a:r>
            <a:endParaRPr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Faire le lien avec les apprentissages et en faire une occasion de progresser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Différencier les </a:t>
            </a:r>
            <a:r>
              <a:rPr lang="fr-B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feed</a:t>
            </a: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back des moments de cadrage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FR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Permet de donner de la reconnaissance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FR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Choisir le moment opportun pour le faire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Les trucs 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Occupez votre rôle, notamment pour ne pas en faire des questions personnelles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Il y a des outils de communication (DESC, OSCAR)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Proxima Nova"/>
                <a:ea typeface="Proxima Nova"/>
                <a:cs typeface="Proxima Nova"/>
                <a:sym typeface="Proxima Nova"/>
              </a:rPr>
              <a:t>Dépasser la logique hiérarchique pour en faire une pratique collective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g1fe080c7ad5_0_22"/>
          <p:cNvSpPr txBox="1"/>
          <p:nvPr/>
        </p:nvSpPr>
        <p:spPr>
          <a:xfrm>
            <a:off x="4420500" y="2425800"/>
            <a:ext cx="3656700" cy="47089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Ce qui n’est pas optimal </a:t>
            </a:r>
            <a:endParaRPr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 prendre le temps pour formaliser le </a:t>
            </a:r>
            <a:r>
              <a:rPr lang="fr-B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feed</a:t>
            </a: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back, en faire une culture  Intégrer n’être que dans le traitement de la demande (réaction)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manque de structure et de logique d’évaluation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pas de politique de formation pour faire suite au </a:t>
            </a:r>
            <a:r>
              <a:rPr lang="fr-B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feed</a:t>
            </a: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back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 aborder les questions plus personnel (par exemple un manque d’hygiène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-B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 donner de la légitimité 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Question: </a:t>
            </a:r>
            <a:endParaRPr lang="fr-FR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Qui parle en premier?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Comment rester dans la relation?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dirty="0">
                <a:latin typeface="Proxima Nova"/>
                <a:ea typeface="Proxima Nova"/>
                <a:cs typeface="Proxima Nova"/>
                <a:sym typeface="Proxima Nova"/>
              </a:rPr>
              <a:t>Comment institutionnaliser et intégrer dans le temps de travail?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iguïté">
  <a:themeElements>
    <a:clrScheme name="competentia">
      <a:dk1>
        <a:srgbClr val="000000"/>
      </a:dk1>
      <a:lt1>
        <a:srgbClr val="FFFFFF"/>
      </a:lt1>
      <a:dk2>
        <a:srgbClr val="308082"/>
      </a:dk2>
      <a:lt2>
        <a:srgbClr val="EEECE1"/>
      </a:lt2>
      <a:accent1>
        <a:srgbClr val="ED7D49"/>
      </a:accent1>
      <a:accent2>
        <a:srgbClr val="A0BA56"/>
      </a:accent2>
      <a:accent3>
        <a:srgbClr val="F9AF50"/>
      </a:accent3>
      <a:accent4>
        <a:srgbClr val="EE5D52"/>
      </a:accent4>
      <a:accent5>
        <a:srgbClr val="000000"/>
      </a:accent5>
      <a:accent6>
        <a:srgbClr val="000000"/>
      </a:accent6>
      <a:hlink>
        <a:srgbClr val="EE5D52"/>
      </a:hlink>
      <a:folHlink>
        <a:srgbClr val="EE5D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1308</Words>
  <Application>Microsoft Office PowerPoint</Application>
  <PresentationFormat>Affichage à l'écran (4:3)</PresentationFormat>
  <Paragraphs>242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Calibri</vt:lpstr>
      <vt:lpstr>Arial</vt:lpstr>
      <vt:lpstr>Proxima Nova</vt:lpstr>
      <vt:lpstr>Montserrat Light</vt:lpstr>
      <vt:lpstr>Proxima Nova Semibold</vt:lpstr>
      <vt:lpstr>Times New Roman</vt:lpstr>
      <vt:lpstr>Contiguïté</vt:lpstr>
      <vt:lpstr>ATL </vt:lpstr>
      <vt:lpstr>Qui sommes-nous ? </vt:lpstr>
      <vt:lpstr>Objectifs </vt:lpstr>
      <vt:lpstr>Nos moyens </vt:lpstr>
      <vt:lpstr>Un peu de théorie sur la gestion des compétences </vt:lpstr>
      <vt:lpstr>En une image…</vt:lpstr>
      <vt:lpstr>Concrètement, des outils pour la gestion des compétences</vt:lpstr>
      <vt:lpstr>Sous-groupe Canevas DF</vt:lpstr>
      <vt:lpstr>Sous-groupe Feed back</vt:lpstr>
      <vt:lpstr>Sous-groupe Entretien de fonctionnement </vt:lpstr>
      <vt:lpstr>Sous-groupe Check-list d’accueil</vt:lpstr>
      <vt:lpstr>Mise en commun </vt:lpstr>
      <vt:lpstr>Pour aller plus loin </vt:lpstr>
      <vt:lpstr>Dans ma valise, j’embarque … </vt:lpstr>
      <vt:lpstr>Merci et à bientôt ☺ </vt:lpstr>
      <vt:lpstr>Lever les résistances </vt:lpstr>
      <vt:lpstr>Rédiger une compétence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François Xavier Lefebvre (APEF)</dc:creator>
  <cp:lastModifiedBy>Francois Xavier Lefebvre</cp:lastModifiedBy>
  <cp:revision>5</cp:revision>
  <dcterms:created xsi:type="dcterms:W3CDTF">2011-05-09T12:24:45Z</dcterms:created>
  <dcterms:modified xsi:type="dcterms:W3CDTF">2024-11-26T09:42:32Z</dcterms:modified>
</cp:coreProperties>
</file>