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687" r:id="rId2"/>
  </p:sldMasterIdLst>
  <p:notesMasterIdLst>
    <p:notesMasterId r:id="rId13"/>
  </p:notesMasterIdLst>
  <p:sldIdLst>
    <p:sldId id="256" r:id="rId3"/>
    <p:sldId id="280" r:id="rId4"/>
    <p:sldId id="281" r:id="rId5"/>
    <p:sldId id="282" r:id="rId6"/>
    <p:sldId id="284" r:id="rId7"/>
    <p:sldId id="285" r:id="rId8"/>
    <p:sldId id="287" r:id="rId9"/>
    <p:sldId id="288" r:id="rId10"/>
    <p:sldId id="290" r:id="rId11"/>
    <p:sldId id="262" r:id="rId12"/>
  </p:sldIdLst>
  <p:sldSz cx="12192000" cy="6858000"/>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DAE3"/>
    <a:srgbClr val="D54773"/>
    <a:srgbClr val="BC0000"/>
    <a:srgbClr val="F0E1FF"/>
    <a:srgbClr val="FFEFFF"/>
    <a:srgbClr val="FFCCFF"/>
    <a:srgbClr val="E8D1F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53" autoAdjust="0"/>
  </p:normalViewPr>
  <p:slideViewPr>
    <p:cSldViewPr snapToGrid="0">
      <p:cViewPr varScale="1">
        <p:scale>
          <a:sx n="92" d="100"/>
          <a:sy n="92" d="100"/>
        </p:scale>
        <p:origin x="12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B5DEDD-C4D8-48FA-97EB-718F9E63D455}" type="datetimeFigureOut">
              <a:rPr lang="fr-BE" smtClean="0"/>
              <a:t>12-12-25</a:t>
            </a:fld>
            <a:endParaRPr lang="fr-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A1F139-123D-448F-B7EB-4D787281B265}" type="slidenum">
              <a:rPr lang="fr-BE" smtClean="0"/>
              <a:t>‹N°›</a:t>
            </a:fld>
            <a:endParaRPr lang="fr-BE"/>
          </a:p>
        </p:txBody>
      </p:sp>
    </p:spTree>
    <p:extLst>
      <p:ext uri="{BB962C8B-B14F-4D97-AF65-F5344CB8AC3E}">
        <p14:creationId xmlns:p14="http://schemas.microsoft.com/office/powerpoint/2010/main" val="3806208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EA1F139-123D-448F-B7EB-4D787281B265}" type="slidenum">
              <a:rPr lang="fr-BE" smtClean="0"/>
              <a:t>1</a:t>
            </a:fld>
            <a:endParaRPr lang="fr-BE"/>
          </a:p>
        </p:txBody>
      </p:sp>
    </p:spTree>
    <p:extLst>
      <p:ext uri="{BB962C8B-B14F-4D97-AF65-F5344CB8AC3E}">
        <p14:creationId xmlns:p14="http://schemas.microsoft.com/office/powerpoint/2010/main" val="3585477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EA1F139-123D-448F-B7EB-4D787281B265}" type="slidenum">
              <a:rPr lang="fr-BE" smtClean="0"/>
              <a:t>3</a:t>
            </a:fld>
            <a:endParaRPr lang="fr-BE"/>
          </a:p>
        </p:txBody>
      </p:sp>
    </p:spTree>
    <p:extLst>
      <p:ext uri="{BB962C8B-B14F-4D97-AF65-F5344CB8AC3E}">
        <p14:creationId xmlns:p14="http://schemas.microsoft.com/office/powerpoint/2010/main" val="4245245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EA1F139-123D-448F-B7EB-4D787281B265}" type="slidenum">
              <a:rPr lang="fr-BE" smtClean="0"/>
              <a:t>4</a:t>
            </a:fld>
            <a:endParaRPr lang="fr-BE"/>
          </a:p>
        </p:txBody>
      </p:sp>
    </p:spTree>
    <p:extLst>
      <p:ext uri="{BB962C8B-B14F-4D97-AF65-F5344CB8AC3E}">
        <p14:creationId xmlns:p14="http://schemas.microsoft.com/office/powerpoint/2010/main" val="4229421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EA1F139-123D-448F-B7EB-4D787281B265}" type="slidenum">
              <a:rPr lang="fr-BE" smtClean="0"/>
              <a:t>6</a:t>
            </a:fld>
            <a:endParaRPr lang="fr-BE"/>
          </a:p>
        </p:txBody>
      </p:sp>
    </p:spTree>
    <p:extLst>
      <p:ext uri="{BB962C8B-B14F-4D97-AF65-F5344CB8AC3E}">
        <p14:creationId xmlns:p14="http://schemas.microsoft.com/office/powerpoint/2010/main" val="1755981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EA1F139-123D-448F-B7EB-4D787281B265}" type="slidenum">
              <a:rPr lang="fr-BE" smtClean="0"/>
              <a:t>7</a:t>
            </a:fld>
            <a:endParaRPr lang="fr-BE"/>
          </a:p>
        </p:txBody>
      </p:sp>
    </p:spTree>
    <p:extLst>
      <p:ext uri="{BB962C8B-B14F-4D97-AF65-F5344CB8AC3E}">
        <p14:creationId xmlns:p14="http://schemas.microsoft.com/office/powerpoint/2010/main" val="1606622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EA1F139-123D-448F-B7EB-4D787281B265}" type="slidenum">
              <a:rPr lang="fr-BE" smtClean="0"/>
              <a:t>8</a:t>
            </a:fld>
            <a:endParaRPr lang="fr-BE"/>
          </a:p>
        </p:txBody>
      </p:sp>
    </p:spTree>
    <p:extLst>
      <p:ext uri="{BB962C8B-B14F-4D97-AF65-F5344CB8AC3E}">
        <p14:creationId xmlns:p14="http://schemas.microsoft.com/office/powerpoint/2010/main" val="1942373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EA1F139-123D-448F-B7EB-4D787281B265}" type="slidenum">
              <a:rPr lang="fr-BE" smtClean="0"/>
              <a:t>9</a:t>
            </a:fld>
            <a:endParaRPr lang="fr-BE"/>
          </a:p>
        </p:txBody>
      </p:sp>
    </p:spTree>
    <p:extLst>
      <p:ext uri="{BB962C8B-B14F-4D97-AF65-F5344CB8AC3E}">
        <p14:creationId xmlns:p14="http://schemas.microsoft.com/office/powerpoint/2010/main" val="3099855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EA1F139-123D-448F-B7EB-4D787281B265}" type="slidenum">
              <a:rPr lang="fr-BE" smtClean="0"/>
              <a:t>10</a:t>
            </a:fld>
            <a:endParaRPr lang="fr-BE"/>
          </a:p>
        </p:txBody>
      </p:sp>
    </p:spTree>
    <p:extLst>
      <p:ext uri="{BB962C8B-B14F-4D97-AF65-F5344CB8AC3E}">
        <p14:creationId xmlns:p14="http://schemas.microsoft.com/office/powerpoint/2010/main" val="2629735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lumMod val="75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85458"/>
            <a:ext cx="12192000" cy="6858000"/>
          </a:xfrm>
          <a:prstGeom prst="rect">
            <a:avLst/>
          </a:prstGeom>
          <a:solidFill>
            <a:srgbClr val="F7D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845322" y="538385"/>
            <a:ext cx="5776958" cy="590514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BE"/>
          </a:p>
        </p:txBody>
      </p:sp>
      <p:sp>
        <p:nvSpPr>
          <p:cNvPr id="11" name="Rectangle 10"/>
          <p:cNvSpPr/>
          <p:nvPr/>
        </p:nvSpPr>
        <p:spPr>
          <a:xfrm>
            <a:off x="6041877" y="769120"/>
            <a:ext cx="5358213" cy="5477855"/>
          </a:xfrm>
          <a:prstGeom prst="rect">
            <a:avLst/>
          </a:prstGeom>
          <a:noFill/>
          <a:ln w="6350" cap="sq" cmpd="sng" algn="ctr">
            <a:solidFill>
              <a:schemeClr val="tx1">
                <a:lumMod val="75000"/>
                <a:lumOff val="25000"/>
              </a:schemeClr>
            </a:solidFill>
            <a:prstDash val="solid"/>
            <a:miter lim="800000"/>
          </a:ln>
          <a:effectLst/>
        </p:spPr>
        <p:txBody>
          <a:bodyPr/>
          <a:lstStyle/>
          <a:p>
            <a:endParaRPr lang="fr-BE"/>
          </a:p>
        </p:txBody>
      </p:sp>
      <p:sp>
        <p:nvSpPr>
          <p:cNvPr id="2" name="Title 1"/>
          <p:cNvSpPr>
            <a:spLocks noGrp="1"/>
          </p:cNvSpPr>
          <p:nvPr>
            <p:ph type="ctrTitle"/>
          </p:nvPr>
        </p:nvSpPr>
        <p:spPr>
          <a:xfrm>
            <a:off x="6289705" y="2244830"/>
            <a:ext cx="4273194"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dirty="0"/>
              <a:t>Click to edit Master title style</a:t>
            </a:r>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‹N°›</a:t>
            </a:fld>
            <a:endParaRPr lang="en-US" dirty="0"/>
          </a:p>
        </p:txBody>
      </p:sp>
    </p:spTree>
    <p:extLst>
      <p:ext uri="{BB962C8B-B14F-4D97-AF65-F5344CB8AC3E}">
        <p14:creationId xmlns:p14="http://schemas.microsoft.com/office/powerpoint/2010/main" val="161601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357119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533872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BE"/>
          </a:p>
        </p:txBody>
      </p:sp>
      <p:sp>
        <p:nvSpPr>
          <p:cNvPr id="4" name="Espace réservé de la date 3"/>
          <p:cNvSpPr>
            <a:spLocks noGrp="1"/>
          </p:cNvSpPr>
          <p:nvPr>
            <p:ph type="dt" sz="half" idx="10"/>
          </p:nvPr>
        </p:nvSpPr>
        <p:spPr/>
        <p:txBody>
          <a:bodyPr/>
          <a:lstStyle/>
          <a:p>
            <a:fld id="{83CEF319-B3EA-437A-A6FD-8E9CF6A4ABD9}" type="datetimeFigureOut">
              <a:rPr lang="fr-BE" smtClean="0"/>
              <a:t>12-12-25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3056946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83CEF319-B3EA-437A-A6FD-8E9CF6A4ABD9}" type="datetimeFigureOut">
              <a:rPr lang="fr-BE" smtClean="0"/>
              <a:t>12-12-25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1941719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83CEF319-B3EA-437A-A6FD-8E9CF6A4ABD9}" type="datetimeFigureOut">
              <a:rPr lang="fr-BE" smtClean="0"/>
              <a:t>12-12-25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3348749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83CEF319-B3EA-437A-A6FD-8E9CF6A4ABD9}" type="datetimeFigureOut">
              <a:rPr lang="fr-BE" smtClean="0"/>
              <a:t>12-12-25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3775439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83CEF319-B3EA-437A-A6FD-8E9CF6A4ABD9}" type="datetimeFigureOut">
              <a:rPr lang="fr-BE" smtClean="0"/>
              <a:t>12-12-25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1582877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83CEF319-B3EA-437A-A6FD-8E9CF6A4ABD9}" type="datetimeFigureOut">
              <a:rPr lang="fr-BE" smtClean="0"/>
              <a:t>12-12-25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3903842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3CEF319-B3EA-437A-A6FD-8E9CF6A4ABD9}" type="datetimeFigureOut">
              <a:rPr lang="fr-BE" smtClean="0"/>
              <a:t>12-12-25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7856330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83CEF319-B3EA-437A-A6FD-8E9CF6A4ABD9}" type="datetimeFigureOut">
              <a:rPr lang="fr-BE" smtClean="0"/>
              <a:t>12-12-25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1027299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41707819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83CEF319-B3EA-437A-A6FD-8E9CF6A4ABD9}" type="datetimeFigureOut">
              <a:rPr lang="fr-BE" smtClean="0"/>
              <a:t>12-12-25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2867658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83CEF319-B3EA-437A-A6FD-8E9CF6A4ABD9}" type="datetimeFigureOut">
              <a:rPr lang="fr-BE" smtClean="0"/>
              <a:t>12-12-25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39278795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83CEF319-B3EA-437A-A6FD-8E9CF6A4ABD9}" type="datetimeFigureOut">
              <a:rPr lang="fr-BE" smtClean="0"/>
              <a:t>12-12-25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38684925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83CEF319-B3EA-437A-A6FD-8E9CF6A4ABD9}" type="datetimeFigureOut">
              <a:rPr lang="fr-BE" smtClean="0"/>
              <a:t>12-12-25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D8C38F99-88C3-492B-A52B-120C42B7DE14}" type="slidenum">
              <a:rPr lang="fr-BE" smtClean="0"/>
              <a:t>‹N°›</a:t>
            </a:fld>
            <a:endParaRPr lang="fr-BE"/>
          </a:p>
        </p:txBody>
      </p:sp>
    </p:spTree>
    <p:extLst>
      <p:ext uri="{BB962C8B-B14F-4D97-AF65-F5344CB8AC3E}">
        <p14:creationId xmlns:p14="http://schemas.microsoft.com/office/powerpoint/2010/main" val="43851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rgbClr val="F7D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1307870" y="1267730"/>
            <a:ext cx="9576262" cy="4307950"/>
          </a:xfrm>
          <a:prstGeom prst="rect">
            <a:avLst/>
          </a:prstGeom>
          <a:solidFill>
            <a:schemeClr val="tx2">
              <a:lumMod val="10000"/>
              <a:lumOff val="90000"/>
            </a:schemeClr>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dirty="0"/>
              <a:t>Click to edit Master title style</a:t>
            </a:r>
          </a:p>
        </p:txBody>
      </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‹N°›</a:t>
            </a:fld>
            <a:endParaRPr lang="en-US" dirty="0"/>
          </a:p>
        </p:txBody>
      </p:sp>
    </p:spTree>
    <p:extLst>
      <p:ext uri="{BB962C8B-B14F-4D97-AF65-F5344CB8AC3E}">
        <p14:creationId xmlns:p14="http://schemas.microsoft.com/office/powerpoint/2010/main" val="1299163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2351547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2161347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775650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72521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rgbClr val="F7DAE3"/>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solidFill>
            <a:srgbClr val="D54773"/>
          </a:solid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12/12/2025</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‹N°›</a:t>
            </a:fld>
            <a:endParaRPr lang="en-US"/>
          </a:p>
        </p:txBody>
      </p:sp>
    </p:spTree>
    <p:extLst>
      <p:ext uri="{BB962C8B-B14F-4D97-AF65-F5344CB8AC3E}">
        <p14:creationId xmlns:p14="http://schemas.microsoft.com/office/powerpoint/2010/main" val="221442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rgbClr val="F7DAE3"/>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bg1"/>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12/12/2025</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‹N°›</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solidFill>
            <a:srgbClr val="D54773"/>
          </a:solid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97434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solidFill>
            <a:srgbClr val="F7D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noFill/>
          <a:ln w="6350" cap="flat" cmpd="sng" algn="ctr">
            <a:noFill/>
            <a:prstDash val="solid"/>
          </a:ln>
          <a:effectLst>
            <a:softEdge rad="0"/>
          </a:effectLst>
        </p:spPr>
        <p:txBody>
          <a:bodyPr/>
          <a:lstStyle/>
          <a:p>
            <a:endParaRPr lang="fr-BE"/>
          </a:p>
        </p:txBody>
      </p:sp>
      <p:sp>
        <p:nvSpPr>
          <p:cNvPr id="8" name="Rectangle 7"/>
          <p:cNvSpPr/>
          <p:nvPr/>
        </p:nvSpPr>
        <p:spPr>
          <a:xfrm>
            <a:off x="371856" y="374904"/>
            <a:ext cx="11448288" cy="6108192"/>
          </a:xfrm>
          <a:prstGeom prst="rect">
            <a:avLst/>
          </a:prstGeom>
          <a:solidFill>
            <a:schemeClr val="bg1"/>
          </a:solidFill>
          <a:ln w="6350" cap="sq" cmpd="sng" algn="ctr">
            <a:solidFill>
              <a:schemeClr val="tx1">
                <a:lumMod val="85000"/>
                <a:lumOff val="15000"/>
              </a:schemeClr>
            </a:solidFill>
            <a:prstDash val="solid"/>
            <a:miter lim="800000"/>
          </a:ln>
          <a:effectLst/>
        </p:spPr>
        <p:txBody>
          <a:bodyPr/>
          <a:lstStyle/>
          <a:p>
            <a:endParaRPr lang="fr-BE"/>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12/12/2025</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‹N°›</a:t>
            </a:fld>
            <a:endParaRPr lang="en-US"/>
          </a:p>
        </p:txBody>
      </p:sp>
    </p:spTree>
    <p:extLst>
      <p:ext uri="{BB962C8B-B14F-4D97-AF65-F5344CB8AC3E}">
        <p14:creationId xmlns:p14="http://schemas.microsoft.com/office/powerpoint/2010/main" val="2087358174"/>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0" r:id="rId5"/>
    <p:sldLayoutId id="2147483675" r:id="rId6"/>
    <p:sldLayoutId id="2147483676" r:id="rId7"/>
    <p:sldLayoutId id="2147483677" r:id="rId8"/>
    <p:sldLayoutId id="2147483678" r:id="rId9"/>
    <p:sldLayoutId id="2147483679" r:id="rId10"/>
    <p:sldLayoutId id="2147483681"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7DAE3"/>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CEF319-B3EA-437A-A6FD-8E9CF6A4ABD9}" type="datetimeFigureOut">
              <a:rPr lang="fr-BE" smtClean="0"/>
              <a:t>12-12-25</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38F99-88C3-492B-A52B-120C42B7DE14}" type="slidenum">
              <a:rPr lang="fr-BE" smtClean="0"/>
              <a:t>‹N°›</a:t>
            </a:fld>
            <a:endParaRPr lang="fr-BE"/>
          </a:p>
        </p:txBody>
      </p:sp>
    </p:spTree>
    <p:extLst>
      <p:ext uri="{BB962C8B-B14F-4D97-AF65-F5344CB8AC3E}">
        <p14:creationId xmlns:p14="http://schemas.microsoft.com/office/powerpoint/2010/main" val="55996287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0E1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D7959-C722-432A-80D7-56F0A1681B3F}"/>
              </a:ext>
            </a:extLst>
          </p:cNvPr>
          <p:cNvSpPr>
            <a:spLocks noGrp="1"/>
          </p:cNvSpPr>
          <p:nvPr>
            <p:ph type="ctrTitle"/>
          </p:nvPr>
        </p:nvSpPr>
        <p:spPr>
          <a:xfrm>
            <a:off x="6044539" y="760021"/>
            <a:ext cx="5367647" cy="3859480"/>
          </a:xfrm>
          <a:solidFill>
            <a:srgbClr val="D54773"/>
          </a:solidFill>
        </p:spPr>
        <p:txBody>
          <a:bodyPr>
            <a:noAutofit/>
          </a:bodyPr>
          <a:lstStyle/>
          <a:p>
            <a:pPr>
              <a:lnSpc>
                <a:spcPct val="100000"/>
              </a:lnSpc>
            </a:pPr>
            <a:r>
              <a:rPr lang="fr-FR" sz="36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Points de vigilance pour une mise en</a:t>
            </a:r>
            <a:br>
              <a:rPr lang="fr-FR" sz="36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fr-BE" sz="36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œuvre ajustée - enseignements tirés</a:t>
            </a:r>
            <a:br>
              <a:rPr lang="fr-BE" sz="36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fr-FR" sz="36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du rapport du dispositif pilote</a:t>
            </a:r>
            <a:endParaRPr lang="fr-BE" sz="3600" b="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3" name="Subtitle 2">
            <a:extLst>
              <a:ext uri="{FF2B5EF4-FFF2-40B4-BE49-F238E27FC236}">
                <a16:creationId xmlns:a16="http://schemas.microsoft.com/office/drawing/2014/main" id="{7118F5E8-509D-4CE9-ACDA-D041581C2EC4}"/>
              </a:ext>
            </a:extLst>
          </p:cNvPr>
          <p:cNvSpPr>
            <a:spLocks noGrp="1"/>
          </p:cNvSpPr>
          <p:nvPr>
            <p:ph type="subTitle" idx="1"/>
          </p:nvPr>
        </p:nvSpPr>
        <p:spPr>
          <a:xfrm>
            <a:off x="6862379" y="4778189"/>
            <a:ext cx="4011678" cy="689057"/>
          </a:xfrm>
        </p:spPr>
        <p:txBody>
          <a:bodyPr>
            <a:noAutofit/>
          </a:bodyPr>
          <a:lstStyle/>
          <a:p>
            <a:pPr>
              <a:lnSpc>
                <a:spcPct val="100000"/>
              </a:lnSpc>
            </a:pPr>
            <a:r>
              <a:rPr lang="fr-FR" b="1" i="1" spc="0" dirty="0">
                <a:latin typeface="Cambria" panose="02040503050406030204" pitchFamily="18" charset="0"/>
                <a:ea typeface="Cambria" panose="02040503050406030204" pitchFamily="18" charset="0"/>
              </a:rPr>
              <a:t>Florence Pirard (PERF, UR RUCHE)</a:t>
            </a:r>
          </a:p>
          <a:p>
            <a:r>
              <a:rPr lang="fr-FR" b="1" i="1" spc="0" dirty="0">
                <a:latin typeface="Cambria" panose="02040503050406030204" pitchFamily="18" charset="0"/>
                <a:ea typeface="Cambria" panose="02040503050406030204" pitchFamily="18" charset="0"/>
              </a:rPr>
              <a:t>17 octobre 2025</a:t>
            </a:r>
            <a:endParaRPr lang="fr-BE" b="1" i="1" spc="0" dirty="0">
              <a:latin typeface="Cambria" panose="02040503050406030204" pitchFamily="18" charset="0"/>
              <a:ea typeface="Cambria" panose="02040503050406030204" pitchFamily="18" charset="0"/>
            </a:endParaRPr>
          </a:p>
        </p:txBody>
      </p:sp>
      <p:pic>
        <p:nvPicPr>
          <p:cNvPr id="13" name="Image 12"/>
          <p:cNvPicPr>
            <a:picLocks noChangeAspect="1"/>
          </p:cNvPicPr>
          <p:nvPr/>
        </p:nvPicPr>
        <p:blipFill rotWithShape="1">
          <a:blip r:embed="rId3">
            <a:extLst>
              <a:ext uri="{28A0092B-C50C-407E-A947-70E740481C1C}">
                <a14:useLocalDpi xmlns:a14="http://schemas.microsoft.com/office/drawing/2010/main" val="0"/>
              </a:ext>
            </a:extLst>
          </a:blip>
          <a:srcRect l="15648" r="12371"/>
          <a:stretch/>
        </p:blipFill>
        <p:spPr>
          <a:xfrm rot="20803105">
            <a:off x="118755" y="1448791"/>
            <a:ext cx="5830784" cy="3940944"/>
          </a:xfrm>
          <a:prstGeom prst="rect">
            <a:avLst/>
          </a:prstGeom>
        </p:spPr>
      </p:pic>
      <p:pic>
        <p:nvPicPr>
          <p:cNvPr id="5" name="Image 4"/>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354829" y="5467246"/>
            <a:ext cx="3026777" cy="760458"/>
          </a:xfrm>
          <a:prstGeom prst="rect">
            <a:avLst/>
          </a:prstGeom>
        </p:spPr>
      </p:pic>
      <p:cxnSp>
        <p:nvCxnSpPr>
          <p:cNvPr id="6" name="Connecteur droit 5"/>
          <p:cNvCxnSpPr/>
          <p:nvPr/>
        </p:nvCxnSpPr>
        <p:spPr>
          <a:xfrm>
            <a:off x="8063345" y="5467246"/>
            <a:ext cx="0" cy="672297"/>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12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par>
                                <p:cTn id="8" presetID="16" presetClass="entr" presetSubtype="37" fill="hold" nodeType="withEffect">
                                  <p:stCondLst>
                                    <p:cond delay="75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outVertical)">
                                      <p:cBhvr>
                                        <p:cTn id="10" dur="500"/>
                                        <p:tgtEl>
                                          <p:spTgt spid="3">
                                            <p:txEl>
                                              <p:pRg st="0" end="0"/>
                                            </p:txEl>
                                          </p:spTgt>
                                        </p:tgtEl>
                                      </p:cBhvr>
                                    </p:animEffect>
                                  </p:childTnLst>
                                </p:cTn>
                              </p:par>
                              <p:par>
                                <p:cTn id="11" presetID="16" presetClass="entr" presetSubtype="37" fill="hold" nodeType="withEffect">
                                  <p:stCondLst>
                                    <p:cond delay="75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outVertical)">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F91638A0-F724-81A5-6F45-D63500AF4F09}"/>
              </a:ext>
            </a:extLst>
          </p:cNvPr>
          <p:cNvPicPr>
            <a:picLocks noChangeAspect="1"/>
          </p:cNvPicPr>
          <p:nvPr/>
        </p:nvPicPr>
        <p:blipFill>
          <a:blip r:embed="rId3"/>
          <a:srcRect l="4524" t="25483" b="11884"/>
          <a:stretch>
            <a:fillRect/>
          </a:stretch>
        </p:blipFill>
        <p:spPr>
          <a:xfrm>
            <a:off x="5435599" y="-16218"/>
            <a:ext cx="7275731" cy="6874218"/>
          </a:xfrm>
          <a:prstGeom prst="rect">
            <a:avLst/>
          </a:prstGeom>
        </p:spPr>
      </p:pic>
      <p:pic>
        <p:nvPicPr>
          <p:cNvPr id="7" name="Image 6">
            <a:extLst>
              <a:ext uri="{FF2B5EF4-FFF2-40B4-BE49-F238E27FC236}">
                <a16:creationId xmlns:a16="http://schemas.microsoft.com/office/drawing/2014/main" id="{5296B189-9235-D17C-854F-1DADCE7A2385}"/>
              </a:ext>
            </a:extLst>
          </p:cNvPr>
          <p:cNvPicPr>
            <a:picLocks noChangeAspect="1"/>
          </p:cNvPicPr>
          <p:nvPr/>
        </p:nvPicPr>
        <p:blipFill>
          <a:blip r:embed="rId3"/>
          <a:srcRect t="88116"/>
          <a:stretch>
            <a:fillRect/>
          </a:stretch>
        </p:blipFill>
        <p:spPr>
          <a:xfrm>
            <a:off x="444886" y="5950857"/>
            <a:ext cx="3278046" cy="561067"/>
          </a:xfrm>
          <a:prstGeom prst="rect">
            <a:avLst/>
          </a:prstGeom>
        </p:spPr>
      </p:pic>
      <p:pic>
        <p:nvPicPr>
          <p:cNvPr id="8" name="Image 7">
            <a:extLst>
              <a:ext uri="{FF2B5EF4-FFF2-40B4-BE49-F238E27FC236}">
                <a16:creationId xmlns:a16="http://schemas.microsoft.com/office/drawing/2014/main" id="{BECE4D18-DC6F-3833-C6AD-275862C81B0E}"/>
              </a:ext>
            </a:extLst>
          </p:cNvPr>
          <p:cNvPicPr>
            <a:picLocks noChangeAspect="1"/>
          </p:cNvPicPr>
          <p:nvPr/>
        </p:nvPicPr>
        <p:blipFill>
          <a:blip r:embed="rId3"/>
          <a:srcRect l="2980" t="1474" r="5161" b="74017"/>
          <a:stretch>
            <a:fillRect/>
          </a:stretch>
        </p:blipFill>
        <p:spPr>
          <a:xfrm>
            <a:off x="225632" y="2005611"/>
            <a:ext cx="5101528" cy="1960336"/>
          </a:xfrm>
          <a:prstGeom prst="rect">
            <a:avLst/>
          </a:prstGeom>
        </p:spPr>
      </p:pic>
    </p:spTree>
    <p:extLst>
      <p:ext uri="{BB962C8B-B14F-4D97-AF65-F5344CB8AC3E}">
        <p14:creationId xmlns:p14="http://schemas.microsoft.com/office/powerpoint/2010/main" val="1537696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505BBFC-E5F7-981D-19D7-B8845F193326}"/>
              </a:ext>
            </a:extLst>
          </p:cNvPr>
          <p:cNvSpPr>
            <a:spLocks noGrp="1"/>
          </p:cNvSpPr>
          <p:nvPr>
            <p:ph idx="1"/>
          </p:nvPr>
        </p:nvSpPr>
        <p:spPr>
          <a:xfrm>
            <a:off x="5284520" y="465227"/>
            <a:ext cx="6069280" cy="5711736"/>
          </a:xfrm>
        </p:spPr>
        <p:txBody>
          <a:bodyPr anchor="ctr">
            <a:normAutofit/>
          </a:bodyPr>
          <a:lstStyle/>
          <a:p>
            <a:pPr marL="0" indent="0">
              <a:lnSpc>
                <a:spcPct val="100000"/>
              </a:lnSpc>
              <a:buNone/>
            </a:pPr>
            <a:r>
              <a:rPr lang="fr-BE" sz="2000" i="1" dirty="0">
                <a:solidFill>
                  <a:schemeClr val="bg1">
                    <a:lumMod val="65000"/>
                    <a:lumOff val="35000"/>
                  </a:schemeClr>
                </a:solidFill>
                <a:latin typeface="Cambria" panose="02040503050406030204" pitchFamily="18" charset="0"/>
                <a:ea typeface="Cambria" panose="02040503050406030204" pitchFamily="18" charset="0"/>
              </a:rPr>
              <a:t>Deux dispositifs pilotes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cfr</a:t>
            </a:r>
            <a:r>
              <a:rPr lang="fr-BE" sz="2000" i="1" dirty="0">
                <a:solidFill>
                  <a:schemeClr val="bg1">
                    <a:lumMod val="65000"/>
                    <a:lumOff val="35000"/>
                  </a:schemeClr>
                </a:solidFill>
                <a:latin typeface="Cambria" panose="02040503050406030204" pitchFamily="18" charset="0"/>
                <a:ea typeface="Cambria" panose="02040503050406030204" pitchFamily="18" charset="0"/>
              </a:rPr>
              <a:t>.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Willemot</a:t>
            </a:r>
            <a:r>
              <a:rPr lang="fr-BE" sz="2000" i="1">
                <a:solidFill>
                  <a:schemeClr val="bg1">
                    <a:lumMod val="65000"/>
                    <a:lumOff val="35000"/>
                  </a:schemeClr>
                </a:solidFill>
                <a:latin typeface="Cambria" panose="02040503050406030204" pitchFamily="18" charset="0"/>
                <a:ea typeface="Cambria" panose="02040503050406030204" pitchFamily="18" charset="0"/>
              </a:rPr>
              <a:t>, 2025°</a:t>
            </a:r>
            <a:endParaRPr lang="fr-BE" sz="2000" i="1" dirty="0">
              <a:solidFill>
                <a:schemeClr val="bg1">
                  <a:lumMod val="65000"/>
                  <a:lumOff val="35000"/>
                </a:schemeClr>
              </a:solidFill>
              <a:latin typeface="Cambria" panose="02040503050406030204" pitchFamily="18" charset="0"/>
              <a:ea typeface="Cambria" panose="02040503050406030204" pitchFamily="18" charset="0"/>
            </a:endParaRPr>
          </a:p>
          <a:p>
            <a:pPr marL="450850" indent="-450850" algn="just">
              <a:lnSpc>
                <a:spcPct val="100000"/>
              </a:lnSpc>
              <a:buClr>
                <a:srgbClr val="FFCC00"/>
              </a:buClr>
              <a:buFont typeface="Cambria" panose="02040503050406030204" pitchFamily="18" charset="0"/>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Poursuivre ce dispositif afin de toucher un plus grand nombre de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professionnel·le·s</a:t>
            </a:r>
            <a:r>
              <a:rPr lang="fr-BE" sz="2000" i="1" dirty="0">
                <a:solidFill>
                  <a:schemeClr val="bg1">
                    <a:lumMod val="65000"/>
                    <a:lumOff val="35000"/>
                  </a:schemeClr>
                </a:solidFill>
                <a:latin typeface="Cambria" panose="02040503050406030204" pitchFamily="18" charset="0"/>
                <a:ea typeface="Cambria" panose="02040503050406030204" pitchFamily="18" charset="0"/>
              </a:rPr>
              <a:t>, notamment en développant et ajustant ce dispositif dans d’autres régions, le cas échéant vers d’autres publics (exposé M.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Cecchetto</a:t>
            </a:r>
            <a:r>
              <a:rPr lang="fr-BE" sz="2000" i="1" dirty="0">
                <a:solidFill>
                  <a:schemeClr val="bg1">
                    <a:lumMod val="65000"/>
                    <a:lumOff val="35000"/>
                  </a:schemeClr>
                </a:solidFill>
                <a:latin typeface="Cambria" panose="02040503050406030204" pitchFamily="18" charset="0"/>
                <a:ea typeface="Cambria" panose="02040503050406030204" pitchFamily="18" charset="0"/>
              </a:rPr>
              <a:t>), pour promouvoir l’évolution du métier ET faire évoluer positivement la qualité de l’accueil des enfants et des familles</a:t>
            </a:r>
            <a:endParaRPr lang="fr-BE" sz="2000" dirty="0">
              <a:solidFill>
                <a:schemeClr val="bg1">
                  <a:lumMod val="65000"/>
                  <a:lumOff val="35000"/>
                </a:schemeClr>
              </a:solidFill>
              <a:latin typeface="Cambria" panose="02040503050406030204" pitchFamily="18" charset="0"/>
              <a:ea typeface="Cambria" panose="02040503050406030204" pitchFamily="18" charset="0"/>
            </a:endParaRPr>
          </a:p>
          <a:p>
            <a:pPr>
              <a:lnSpc>
                <a:spcPct val="100000"/>
              </a:lnSpc>
            </a:pPr>
            <a:endParaRPr lang="fr-BE" sz="2000" dirty="0">
              <a:solidFill>
                <a:schemeClr val="bg1">
                  <a:lumMod val="65000"/>
                  <a:lumOff val="35000"/>
                </a:schemeClr>
              </a:solidFill>
              <a:latin typeface="Cambria" panose="02040503050406030204" pitchFamily="18" charset="0"/>
              <a:ea typeface="Cambria" panose="02040503050406030204" pitchFamily="18" charset="0"/>
            </a:endParaRPr>
          </a:p>
        </p:txBody>
      </p:sp>
      <p:sp>
        <p:nvSpPr>
          <p:cNvPr id="6" name="Rectangle 5"/>
          <p:cNvSpPr/>
          <p:nvPr/>
        </p:nvSpPr>
        <p:spPr>
          <a:xfrm>
            <a:off x="234696" y="237744"/>
            <a:ext cx="4419599" cy="6382512"/>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Rectangle 6"/>
          <p:cNvSpPr/>
          <p:nvPr/>
        </p:nvSpPr>
        <p:spPr>
          <a:xfrm>
            <a:off x="464820" y="465227"/>
            <a:ext cx="3942250" cy="5925311"/>
          </a:xfrm>
          <a:prstGeom prst="rect">
            <a:avLst/>
          </a:prstGeom>
          <a:solidFill>
            <a:srgbClr val="D547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solidFill>
                <a:schemeClr val="tx1"/>
              </a:solidFill>
            </a:endParaRPr>
          </a:p>
        </p:txBody>
      </p:sp>
      <p:sp>
        <p:nvSpPr>
          <p:cNvPr id="9" name="Titre 1">
            <a:extLst>
              <a:ext uri="{FF2B5EF4-FFF2-40B4-BE49-F238E27FC236}">
                <a16:creationId xmlns:a16="http://schemas.microsoft.com/office/drawing/2014/main" id="{E67AC0D2-E652-2262-FF20-A44392830ABA}"/>
              </a:ext>
            </a:extLst>
          </p:cNvPr>
          <p:cNvSpPr txBox="1">
            <a:spLocks/>
          </p:cNvSpPr>
          <p:nvPr/>
        </p:nvSpPr>
        <p:spPr>
          <a:xfrm>
            <a:off x="880910" y="880568"/>
            <a:ext cx="2942945" cy="5296395"/>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a:lstStyle>
          <a:p>
            <a:pPr algn="ctr"/>
            <a:r>
              <a:rPr lang="fr-BE" sz="3600" dirty="0">
                <a:solidFill>
                  <a:schemeClr val="tx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Assurer la poursuite et la dissémination du projet pilote en tenant compte de l’évaluation</a:t>
            </a:r>
            <a:br>
              <a:rPr lang="fr-BE" sz="3600" dirty="0">
                <a:solidFill>
                  <a:schemeClr val="tx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r>
              <a:rPr lang="fr-FR" sz="3600" dirty="0">
                <a:solidFill>
                  <a:schemeClr val="tx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endParaRPr lang="fr-BE" sz="3600" dirty="0">
              <a:solidFill>
                <a:schemeClr val="tx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3106105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A7CA55C-5B27-65EC-2E7E-A52E581541AC}"/>
              </a:ext>
            </a:extLst>
          </p:cNvPr>
          <p:cNvSpPr>
            <a:spLocks noGrp="1"/>
          </p:cNvSpPr>
          <p:nvPr>
            <p:ph idx="1"/>
          </p:nvPr>
        </p:nvSpPr>
        <p:spPr>
          <a:xfrm>
            <a:off x="5035139" y="790650"/>
            <a:ext cx="6590804" cy="5336999"/>
          </a:xfrm>
        </p:spPr>
        <p:txBody>
          <a:bodyPr anchor="ctr">
            <a:noAutofit/>
          </a:bodyPr>
          <a:lstStyle/>
          <a:p>
            <a:pPr marL="358775" indent="-358775" algn="just">
              <a:lnSpc>
                <a:spcPct val="100000"/>
              </a:lnSpc>
              <a:buClr>
                <a:schemeClr val="accent4"/>
              </a:buClr>
              <a:buFontTx/>
              <a:buChar char="▶"/>
            </a:pPr>
            <a:r>
              <a:rPr lang="fr-BE" sz="1800" i="1" dirty="0">
                <a:solidFill>
                  <a:schemeClr val="bg1">
                    <a:lumMod val="65000"/>
                    <a:lumOff val="35000"/>
                  </a:schemeClr>
                </a:solidFill>
                <a:latin typeface="Cambria" panose="02040503050406030204" pitchFamily="18" charset="0"/>
                <a:ea typeface="Cambria" panose="02040503050406030204" pitchFamily="18" charset="0"/>
              </a:rPr>
              <a:t>Importance d’organiser des séances d’information qui rassemblent les établissements de l’EPS, les SAE et les organismes décisionnaires, notamment l’ONE et l’APEF, afin de transmettre une information unique et cohérente. Rencontrer les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accueillant·e·s</a:t>
            </a:r>
            <a:r>
              <a:rPr lang="fr-BE" sz="1800" i="1" dirty="0">
                <a:solidFill>
                  <a:schemeClr val="bg1">
                    <a:lumMod val="65000"/>
                    <a:lumOff val="35000"/>
                  </a:schemeClr>
                </a:solidFill>
                <a:latin typeface="Cambria" panose="02040503050406030204" pitchFamily="18" charset="0"/>
                <a:ea typeface="Cambria" panose="02040503050406030204" pitchFamily="18" charset="0"/>
              </a:rPr>
              <a:t>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concerné·e·s</a:t>
            </a:r>
            <a:r>
              <a:rPr lang="fr-BE" sz="1800" i="1" dirty="0">
                <a:solidFill>
                  <a:schemeClr val="bg1">
                    <a:lumMod val="65000"/>
                    <a:lumOff val="35000"/>
                  </a:schemeClr>
                </a:solidFill>
                <a:latin typeface="Cambria" panose="02040503050406030204" pitchFamily="18" charset="0"/>
                <a:ea typeface="Cambria" panose="02040503050406030204" pitchFamily="18" charset="0"/>
              </a:rPr>
              <a:t> en ciblant la communication</a:t>
            </a:r>
            <a:endParaRPr lang="fr-BE" sz="1800" i="1" dirty="0">
              <a:solidFill>
                <a:schemeClr val="bg1">
                  <a:lumMod val="65000"/>
                  <a:lumOff val="35000"/>
                </a:schemeClr>
              </a:solidFill>
              <a:highlight>
                <a:srgbClr val="FFFF00"/>
              </a:highlight>
              <a:latin typeface="Cambria" panose="02040503050406030204" pitchFamily="18" charset="0"/>
              <a:ea typeface="Cambria" panose="02040503050406030204" pitchFamily="18" charset="0"/>
            </a:endParaRPr>
          </a:p>
          <a:p>
            <a:pPr marL="358775" indent="-358775" algn="just">
              <a:lnSpc>
                <a:spcPct val="100000"/>
              </a:lnSpc>
              <a:buClr>
                <a:schemeClr val="accent4"/>
              </a:buClr>
              <a:buFontTx/>
              <a:buChar char="▶"/>
            </a:pPr>
            <a:r>
              <a:rPr lang="fr-BE" sz="1800" i="1" dirty="0">
                <a:solidFill>
                  <a:schemeClr val="bg1">
                    <a:lumMod val="65000"/>
                    <a:lumOff val="35000"/>
                  </a:schemeClr>
                </a:solidFill>
                <a:latin typeface="Cambria" panose="02040503050406030204" pitchFamily="18" charset="0"/>
                <a:ea typeface="Cambria" panose="02040503050406030204" pitchFamily="18" charset="0"/>
              </a:rPr>
              <a:t>Mener une réflexion sur le public visé par le dispositif VAE, s’interroger toujours sur son accessibilité géographique et culturelle afin d’identifier les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potentiel·le·s</a:t>
            </a:r>
            <a:r>
              <a:rPr lang="fr-BE" sz="1800" i="1" dirty="0">
                <a:solidFill>
                  <a:schemeClr val="bg1">
                    <a:lumMod val="65000"/>
                    <a:lumOff val="35000"/>
                  </a:schemeClr>
                </a:solidFill>
                <a:latin typeface="Cambria" panose="02040503050406030204" pitchFamily="18" charset="0"/>
                <a:ea typeface="Cambria" panose="02040503050406030204" pitchFamily="18" charset="0"/>
              </a:rPr>
              <a:t>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futur·e·s</a:t>
            </a:r>
            <a:r>
              <a:rPr lang="fr-BE" sz="1800" i="1" dirty="0">
                <a:solidFill>
                  <a:schemeClr val="bg1">
                    <a:lumMod val="65000"/>
                    <a:lumOff val="35000"/>
                  </a:schemeClr>
                </a:solidFill>
                <a:latin typeface="Cambria" panose="02040503050406030204" pitchFamily="18" charset="0"/>
                <a:ea typeface="Cambria" panose="02040503050406030204" pitchFamily="18" charset="0"/>
              </a:rPr>
              <a:t>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candidat·e·s</a:t>
            </a:r>
            <a:r>
              <a:rPr lang="fr-BE" sz="1800" i="1" dirty="0">
                <a:solidFill>
                  <a:schemeClr val="bg1">
                    <a:lumMod val="65000"/>
                    <a:lumOff val="35000"/>
                  </a:schemeClr>
                </a:solidFill>
                <a:latin typeface="Cambria" panose="02040503050406030204" pitchFamily="18" charset="0"/>
                <a:ea typeface="Cambria" panose="02040503050406030204" pitchFamily="18" charset="0"/>
              </a:rPr>
              <a:t> et adapter les démarches communicationnelles. Ce travail est d’autant plus important qu’il est essentiel de valoriser un métier en perte de vitesse </a:t>
            </a:r>
            <a:endParaRPr lang="fr-BE" sz="1800" dirty="0">
              <a:solidFill>
                <a:schemeClr val="bg1">
                  <a:lumMod val="65000"/>
                  <a:lumOff val="35000"/>
                </a:schemeClr>
              </a:solidFill>
              <a:latin typeface="Cambria" panose="02040503050406030204" pitchFamily="18" charset="0"/>
              <a:ea typeface="Cambria" panose="02040503050406030204" pitchFamily="18" charset="0"/>
            </a:endParaRPr>
          </a:p>
          <a:p>
            <a:pPr marL="358775" indent="-358775" algn="just">
              <a:lnSpc>
                <a:spcPct val="100000"/>
              </a:lnSpc>
              <a:buClr>
                <a:schemeClr val="accent4"/>
              </a:buClr>
              <a:buFontTx/>
              <a:buChar char="▶"/>
            </a:pPr>
            <a:r>
              <a:rPr lang="fr-BE" sz="1800" i="1" dirty="0">
                <a:solidFill>
                  <a:schemeClr val="bg1">
                    <a:lumMod val="65000"/>
                    <a:lumOff val="35000"/>
                  </a:schemeClr>
                </a:solidFill>
                <a:latin typeface="Cambria" panose="02040503050406030204" pitchFamily="18" charset="0"/>
                <a:ea typeface="Cambria" panose="02040503050406030204" pitchFamily="18" charset="0"/>
              </a:rPr>
              <a:t>Simplifier les démarches administratives (pour les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accueillant·e·s</a:t>
            </a:r>
            <a:r>
              <a:rPr lang="fr-BE" sz="1800" i="1" dirty="0">
                <a:solidFill>
                  <a:schemeClr val="bg1">
                    <a:lumMod val="65000"/>
                    <a:lumOff val="35000"/>
                  </a:schemeClr>
                </a:solidFill>
                <a:latin typeface="Cambria" panose="02040503050406030204" pitchFamily="18" charset="0"/>
                <a:ea typeface="Cambria" panose="02040503050406030204" pitchFamily="18" charset="0"/>
              </a:rPr>
              <a:t> notamment) ainsi que la circulation de l’information de manière générale. Cela permet, entre autres, de développer un discours cohérent et rassurant pour les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accueillant·e·s</a:t>
            </a:r>
            <a:r>
              <a:rPr lang="fr-BE" sz="1800" i="1" dirty="0">
                <a:solidFill>
                  <a:schemeClr val="bg1">
                    <a:lumMod val="65000"/>
                    <a:lumOff val="35000"/>
                  </a:schemeClr>
                </a:solidFill>
                <a:latin typeface="Cambria" panose="02040503050406030204" pitchFamily="18" charset="0"/>
                <a:ea typeface="Cambria" panose="02040503050406030204" pitchFamily="18" charset="0"/>
              </a:rPr>
              <a:t>, un suivi précis du parcours de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chacun·e</a:t>
            </a:r>
            <a:r>
              <a:rPr lang="fr-BE" sz="1800" i="1" dirty="0">
                <a:solidFill>
                  <a:schemeClr val="bg1">
                    <a:lumMod val="65000"/>
                    <a:lumOff val="35000"/>
                  </a:schemeClr>
                </a:solidFill>
                <a:latin typeface="Cambria" panose="02040503050406030204" pitchFamily="18" charset="0"/>
                <a:ea typeface="Cambria" panose="02040503050406030204" pitchFamily="18" charset="0"/>
              </a:rPr>
              <a:t> et de déployer des moyens d’accompagnement adaptés à chaque situation </a:t>
            </a:r>
            <a:endParaRPr lang="fr-BE" sz="1800" dirty="0">
              <a:solidFill>
                <a:schemeClr val="bg1">
                  <a:lumMod val="65000"/>
                  <a:lumOff val="35000"/>
                </a:schemeClr>
              </a:solidFill>
              <a:latin typeface="Cambria" panose="02040503050406030204" pitchFamily="18" charset="0"/>
              <a:ea typeface="Cambria" panose="02040503050406030204" pitchFamily="18" charset="0"/>
            </a:endParaRPr>
          </a:p>
          <a:p>
            <a:pPr>
              <a:lnSpc>
                <a:spcPct val="100000"/>
              </a:lnSpc>
            </a:pPr>
            <a:endParaRPr lang="fr-BE" sz="1800" dirty="0">
              <a:solidFill>
                <a:schemeClr val="bg1">
                  <a:lumMod val="65000"/>
                  <a:lumOff val="35000"/>
                </a:schemeClr>
              </a:solidFill>
              <a:latin typeface="Cambria" panose="02040503050406030204" pitchFamily="18" charset="0"/>
              <a:ea typeface="Cambria" panose="02040503050406030204" pitchFamily="18" charset="0"/>
            </a:endParaRPr>
          </a:p>
        </p:txBody>
      </p:sp>
      <p:sp>
        <p:nvSpPr>
          <p:cNvPr id="7" name="Rectangle 6"/>
          <p:cNvSpPr/>
          <p:nvPr/>
        </p:nvSpPr>
        <p:spPr>
          <a:xfrm>
            <a:off x="234696" y="237744"/>
            <a:ext cx="4419599" cy="6382512"/>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464819" y="466344"/>
            <a:ext cx="3942250" cy="5925311"/>
          </a:xfrm>
          <a:prstGeom prst="rect">
            <a:avLst/>
          </a:prstGeom>
          <a:solidFill>
            <a:srgbClr val="D547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Titre 1">
            <a:extLst>
              <a:ext uri="{FF2B5EF4-FFF2-40B4-BE49-F238E27FC236}">
                <a16:creationId xmlns:a16="http://schemas.microsoft.com/office/drawing/2014/main" id="{BFD5F68C-1A3A-8AD8-399B-CE28AFEC0902}"/>
              </a:ext>
            </a:extLst>
          </p:cNvPr>
          <p:cNvSpPr txBox="1">
            <a:spLocks/>
          </p:cNvSpPr>
          <p:nvPr/>
        </p:nvSpPr>
        <p:spPr>
          <a:xfrm>
            <a:off x="990600" y="517525"/>
            <a:ext cx="2868881" cy="508762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Veiller à l’accessibilité du dispositif</a:t>
            </a:r>
            <a:b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6676701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25AB0F0-C54C-CDA5-C73A-84456BD3AEB9}"/>
              </a:ext>
            </a:extLst>
          </p:cNvPr>
          <p:cNvSpPr>
            <a:spLocks noGrp="1"/>
          </p:cNvSpPr>
          <p:nvPr>
            <p:ph idx="1"/>
          </p:nvPr>
        </p:nvSpPr>
        <p:spPr>
          <a:xfrm>
            <a:off x="5060350" y="802058"/>
            <a:ext cx="6506216" cy="5535695"/>
          </a:xfrm>
        </p:spPr>
        <p:txBody>
          <a:bodyPr anchor="ctr">
            <a:normAutofit/>
          </a:bodyPr>
          <a:lstStyle/>
          <a:p>
            <a:pPr marL="450850" indent="-450850" algn="just">
              <a:lnSpc>
                <a:spcPct val="100000"/>
              </a:lnSpc>
              <a:buClr>
                <a:schemeClr val="accent4"/>
              </a:buClr>
              <a:buFontTx/>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Penser un système qui rend les conditions de participation au dispositif plus équitables pour l’ensemble des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accueillant·e·s</a:t>
            </a:r>
            <a:r>
              <a:rPr lang="fr-BE" sz="2000" i="1" dirty="0">
                <a:solidFill>
                  <a:schemeClr val="bg1">
                    <a:lumMod val="65000"/>
                    <a:lumOff val="35000"/>
                  </a:schemeClr>
                </a:solidFill>
                <a:latin typeface="Cambria" panose="02040503050406030204" pitchFamily="18" charset="0"/>
                <a:ea typeface="Cambria" panose="02040503050406030204" pitchFamily="18" charset="0"/>
              </a:rPr>
              <a:t> et davantage en adéquation avec leurs conditions de travail. Cela implique une concertation de l’ensemble des acteurs, y compris les SAE </a:t>
            </a:r>
          </a:p>
          <a:p>
            <a:pPr marL="450850" indent="-450850" algn="just">
              <a:lnSpc>
                <a:spcPct val="100000"/>
              </a:lnSpc>
              <a:buClr>
                <a:schemeClr val="accent4"/>
              </a:buClr>
              <a:buFontTx/>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Réfléchir au dispositif  (VAE intégrée dans un parcours de formation) en termes de charge temporelle et mentale de façon à le rendre plus conciliable avec les réalités du métier d’</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accueillant·e</a:t>
            </a:r>
            <a:r>
              <a:rPr lang="fr-BE" sz="2000" i="1" dirty="0">
                <a:solidFill>
                  <a:schemeClr val="bg1">
                    <a:lumMod val="65000"/>
                    <a:lumOff val="35000"/>
                  </a:schemeClr>
                </a:solidFill>
                <a:latin typeface="Cambria" panose="02040503050406030204" pitchFamily="18" charset="0"/>
                <a:ea typeface="Cambria" panose="02040503050406030204" pitchFamily="18" charset="0"/>
              </a:rPr>
              <a:t> à domicile (ex. dispositifs hybrides) </a:t>
            </a:r>
          </a:p>
          <a:p>
            <a:pPr marL="450850" indent="-450850" algn="just">
              <a:lnSpc>
                <a:spcPct val="100000"/>
              </a:lnSpc>
              <a:buClr>
                <a:schemeClr val="accent4"/>
              </a:buClr>
              <a:buFontTx/>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Implémenter en concertation avec tous les acteurs, SAE compris, des aménagements raisonnables de façon à soutenir les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professionnel·le·s</a:t>
            </a:r>
            <a:r>
              <a:rPr lang="fr-BE" sz="2000" i="1" dirty="0">
                <a:solidFill>
                  <a:schemeClr val="bg1">
                    <a:lumMod val="65000"/>
                    <a:lumOff val="35000"/>
                  </a:schemeClr>
                </a:solidFill>
                <a:latin typeface="Cambria" panose="02040503050406030204" pitchFamily="18" charset="0"/>
                <a:ea typeface="Cambria" panose="02040503050406030204" pitchFamily="18" charset="0"/>
              </a:rPr>
              <a:t> dans ce processus </a:t>
            </a:r>
            <a:endParaRPr lang="fr-BE" sz="2000" i="1" dirty="0">
              <a:solidFill>
                <a:schemeClr val="bg1">
                  <a:lumMod val="65000"/>
                  <a:lumOff val="35000"/>
                </a:schemeClr>
              </a:solidFill>
              <a:highlight>
                <a:srgbClr val="FFFF00"/>
              </a:highlight>
              <a:latin typeface="Cambria" panose="02040503050406030204" pitchFamily="18" charset="0"/>
              <a:ea typeface="Cambria" panose="02040503050406030204" pitchFamily="18" charset="0"/>
            </a:endParaRPr>
          </a:p>
          <a:p>
            <a:pPr marL="0" indent="0">
              <a:lnSpc>
                <a:spcPct val="100000"/>
              </a:lnSpc>
              <a:buNone/>
            </a:pPr>
            <a:endParaRPr lang="fr-BE" sz="2000" dirty="0">
              <a:solidFill>
                <a:schemeClr val="bg1">
                  <a:lumMod val="65000"/>
                  <a:lumOff val="35000"/>
                </a:schemeClr>
              </a:solidFill>
              <a:latin typeface="Cambria" panose="02040503050406030204" pitchFamily="18" charset="0"/>
              <a:ea typeface="Cambria" panose="02040503050406030204" pitchFamily="18" charset="0"/>
            </a:endParaRPr>
          </a:p>
          <a:p>
            <a:pPr>
              <a:lnSpc>
                <a:spcPct val="100000"/>
              </a:lnSpc>
            </a:pPr>
            <a:endParaRPr lang="fr-BE" sz="2000" dirty="0">
              <a:solidFill>
                <a:schemeClr val="bg1">
                  <a:lumMod val="65000"/>
                  <a:lumOff val="35000"/>
                </a:schemeClr>
              </a:solidFill>
              <a:latin typeface="Cambria" panose="02040503050406030204" pitchFamily="18" charset="0"/>
              <a:ea typeface="Cambria" panose="02040503050406030204" pitchFamily="18" charset="0"/>
            </a:endParaRPr>
          </a:p>
        </p:txBody>
      </p:sp>
      <p:sp>
        <p:nvSpPr>
          <p:cNvPr id="7" name="Rectangle 6"/>
          <p:cNvSpPr/>
          <p:nvPr/>
        </p:nvSpPr>
        <p:spPr>
          <a:xfrm>
            <a:off x="234695" y="237744"/>
            <a:ext cx="4419599" cy="6382512"/>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473369" y="446459"/>
            <a:ext cx="3942250" cy="5925311"/>
          </a:xfrm>
          <a:prstGeom prst="rect">
            <a:avLst/>
          </a:prstGeom>
          <a:solidFill>
            <a:srgbClr val="D547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Titre 1">
            <a:extLst>
              <a:ext uri="{FF2B5EF4-FFF2-40B4-BE49-F238E27FC236}">
                <a16:creationId xmlns:a16="http://schemas.microsoft.com/office/drawing/2014/main" id="{2BFD93FC-452E-6325-A26C-FC6DB3F04B43}"/>
              </a:ext>
            </a:extLst>
          </p:cNvPr>
          <p:cNvSpPr txBox="1">
            <a:spLocks/>
          </p:cNvSpPr>
          <p:nvPr/>
        </p:nvSpPr>
        <p:spPr>
          <a:xfrm>
            <a:off x="879425" y="802058"/>
            <a:ext cx="3130138" cy="525388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Adapter le dispositif aux conditions de travail particulières de l’activité des </a:t>
            </a:r>
            <a:r>
              <a:rPr lang="fr-BE" sz="3600" dirty="0" err="1">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accueillant·e·s</a:t>
            </a:r>
            <a:b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966536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D3F04B1-C3BC-FE1E-A637-D7E4ABFFE6D7}"/>
              </a:ext>
            </a:extLst>
          </p:cNvPr>
          <p:cNvSpPr>
            <a:spLocks noGrp="1"/>
          </p:cNvSpPr>
          <p:nvPr>
            <p:ph idx="1"/>
          </p:nvPr>
        </p:nvSpPr>
        <p:spPr>
          <a:xfrm>
            <a:off x="5106389" y="517525"/>
            <a:ext cx="6519554" cy="5659438"/>
          </a:xfrm>
          <a:solidFill>
            <a:schemeClr val="tx1"/>
          </a:solidFill>
        </p:spPr>
        <p:txBody>
          <a:bodyPr anchor="ctr">
            <a:normAutofit/>
          </a:bodyPr>
          <a:lstStyle/>
          <a:p>
            <a:pPr marL="450850" indent="-450850" algn="just">
              <a:lnSpc>
                <a:spcPct val="100000"/>
              </a:lnSpc>
              <a:buClr>
                <a:schemeClr val="accent4"/>
              </a:buClr>
              <a:buFont typeface="Cambria" panose="02040503050406030204" pitchFamily="18" charset="0"/>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Limiter les confusions entre valorisation et validation (cf. exposé F.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Willemot</a:t>
            </a:r>
            <a:r>
              <a:rPr lang="fr-BE" sz="2000" i="1" dirty="0">
                <a:solidFill>
                  <a:schemeClr val="bg1">
                    <a:lumMod val="65000"/>
                    <a:lumOff val="35000"/>
                  </a:schemeClr>
                </a:solidFill>
                <a:latin typeface="Cambria" panose="02040503050406030204" pitchFamily="18" charset="0"/>
                <a:ea typeface="Cambria" panose="02040503050406030204" pitchFamily="18" charset="0"/>
              </a:rPr>
              <a:t>, V. Fontaine)</a:t>
            </a:r>
          </a:p>
          <a:p>
            <a:pPr marL="450850" indent="-450850" algn="just">
              <a:lnSpc>
                <a:spcPct val="100000"/>
              </a:lnSpc>
              <a:buClr>
                <a:schemeClr val="accent4"/>
              </a:buClr>
              <a:buFont typeface="Cambria" panose="02040503050406030204" pitchFamily="18" charset="0"/>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Privilégier l’organisation de la VAE en amont de la formation permet non seulement de clarifier les enjeux des travaux de valorisation demandés, mais également d’amorcer avant l’entrée en formation un travail réflexif sur l’identité et la posture professionnelles de chaque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participant·e</a:t>
            </a:r>
            <a:endParaRPr lang="fr-BE" sz="2000" i="1" dirty="0">
              <a:solidFill>
                <a:schemeClr val="bg1">
                  <a:lumMod val="65000"/>
                  <a:lumOff val="35000"/>
                </a:schemeClr>
              </a:solidFill>
              <a:latin typeface="Cambria" panose="02040503050406030204" pitchFamily="18" charset="0"/>
              <a:ea typeface="Cambria" panose="02040503050406030204" pitchFamily="18" charset="0"/>
            </a:endParaRPr>
          </a:p>
          <a:p>
            <a:pPr marL="450850" indent="-450850" algn="just">
              <a:lnSpc>
                <a:spcPct val="100000"/>
              </a:lnSpc>
              <a:buClr>
                <a:schemeClr val="accent4"/>
              </a:buClr>
              <a:buFont typeface="Cambria" panose="02040503050406030204" pitchFamily="18" charset="0"/>
              <a:buChar char="▶"/>
            </a:pPr>
            <a:r>
              <a:rPr lang="fr-BE" sz="2000" i="1" dirty="0">
                <a:solidFill>
                  <a:schemeClr val="bg1">
                    <a:lumMod val="65000"/>
                    <a:lumOff val="35000"/>
                  </a:schemeClr>
                </a:solidFill>
                <a:latin typeface="Cambria" panose="02040503050406030204" pitchFamily="18" charset="0"/>
                <a:ea typeface="Cambria" panose="02040503050406030204" pitchFamily="18" charset="0"/>
              </a:rPr>
              <a:t>Soutenir une prise de recul permettant à </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chacun·e</a:t>
            </a:r>
            <a:r>
              <a:rPr lang="fr-BE" sz="2000" i="1" dirty="0">
                <a:solidFill>
                  <a:schemeClr val="bg1">
                    <a:lumMod val="65000"/>
                    <a:lumOff val="35000"/>
                  </a:schemeClr>
                </a:solidFill>
                <a:latin typeface="Cambria" panose="02040503050406030204" pitchFamily="18" charset="0"/>
                <a:ea typeface="Cambria" panose="02040503050406030204" pitchFamily="18" charset="0"/>
              </a:rPr>
              <a:t> d’identifier plus précisément ses besoins en termes de formation et d’endosser plus rapidement une posture d’</a:t>
            </a:r>
            <a:r>
              <a:rPr lang="fr-BE" sz="2000" i="1" dirty="0" err="1">
                <a:solidFill>
                  <a:schemeClr val="bg1">
                    <a:lumMod val="65000"/>
                    <a:lumOff val="35000"/>
                  </a:schemeClr>
                </a:solidFill>
                <a:latin typeface="Cambria" panose="02040503050406030204" pitchFamily="18" charset="0"/>
                <a:ea typeface="Cambria" panose="02040503050406030204" pitchFamily="18" charset="0"/>
              </a:rPr>
              <a:t>apprenant·e</a:t>
            </a:r>
            <a:endParaRPr lang="fr-BE" sz="2000" dirty="0">
              <a:solidFill>
                <a:schemeClr val="bg1">
                  <a:lumMod val="65000"/>
                  <a:lumOff val="35000"/>
                </a:schemeClr>
              </a:solidFill>
              <a:latin typeface="Cambria" panose="02040503050406030204" pitchFamily="18" charset="0"/>
              <a:ea typeface="Cambria" panose="02040503050406030204" pitchFamily="18" charset="0"/>
            </a:endParaRPr>
          </a:p>
        </p:txBody>
      </p:sp>
      <p:sp>
        <p:nvSpPr>
          <p:cNvPr id="7" name="Rectangle 6"/>
          <p:cNvSpPr/>
          <p:nvPr/>
        </p:nvSpPr>
        <p:spPr>
          <a:xfrm>
            <a:off x="234696" y="237744"/>
            <a:ext cx="4419599" cy="6382512"/>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464819" y="466344"/>
            <a:ext cx="3942250" cy="5925311"/>
          </a:xfrm>
          <a:prstGeom prst="rect">
            <a:avLst/>
          </a:prstGeom>
          <a:solidFill>
            <a:srgbClr val="D547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solidFill>
                <a:schemeClr val="tx1"/>
              </a:solidFill>
            </a:endParaRPr>
          </a:p>
        </p:txBody>
      </p:sp>
      <p:sp>
        <p:nvSpPr>
          <p:cNvPr id="11" name="Titre 1">
            <a:extLst>
              <a:ext uri="{FF2B5EF4-FFF2-40B4-BE49-F238E27FC236}">
                <a16:creationId xmlns:a16="http://schemas.microsoft.com/office/drawing/2014/main" id="{75834DB5-4E24-2C37-95DE-5ECEBBF74234}"/>
              </a:ext>
            </a:extLst>
          </p:cNvPr>
          <p:cNvSpPr txBox="1">
            <a:spLocks/>
          </p:cNvSpPr>
          <p:nvPr/>
        </p:nvSpPr>
        <p:spPr>
          <a:xfrm>
            <a:off x="814112" y="517525"/>
            <a:ext cx="3260766" cy="55388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Organiser la VAE dans une visée de </a:t>
            </a:r>
            <a:r>
              <a:rPr lang="fr-BE" sz="3600" dirty="0" err="1">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professionnali-sation</a:t>
            </a:r>
            <a:endParaRPr lang="fr-BE" sz="3600" dirty="0">
              <a:effectLst>
                <a:outerShdw blurRad="38100" dist="38100" dir="2700000" algn="tl">
                  <a:srgbClr val="000000">
                    <a:alpha val="43137"/>
                  </a:srgbClr>
                </a:outerShdw>
              </a:effectLst>
              <a:highlight>
                <a:srgbClr val="FFFF00"/>
              </a:highligh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8500656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059D33-3F39-8FF1-61A5-81D6FAC72962}"/>
              </a:ext>
            </a:extLst>
          </p:cNvPr>
          <p:cNvSpPr>
            <a:spLocks noGrp="1"/>
          </p:cNvSpPr>
          <p:nvPr>
            <p:ph idx="1"/>
          </p:nvPr>
        </p:nvSpPr>
        <p:spPr>
          <a:xfrm>
            <a:off x="5142017" y="534390"/>
            <a:ext cx="6626430" cy="6117587"/>
          </a:xfrm>
        </p:spPr>
        <p:txBody>
          <a:bodyPr anchor="ctr">
            <a:noAutofit/>
          </a:bodyPr>
          <a:lstStyle/>
          <a:p>
            <a:pPr marL="450850" indent="-450850">
              <a:lnSpc>
                <a:spcPct val="100000"/>
              </a:lnSpc>
              <a:buClr>
                <a:schemeClr val="accent4"/>
              </a:buClr>
              <a:buFont typeface="Cambria" panose="02040503050406030204" pitchFamily="18" charset="0"/>
              <a:buChar char="▶"/>
            </a:pPr>
            <a:r>
              <a:rPr lang="fr-BE" sz="2400" dirty="0">
                <a:solidFill>
                  <a:schemeClr val="bg1">
                    <a:lumMod val="65000"/>
                    <a:lumOff val="35000"/>
                  </a:schemeClr>
                </a:solidFill>
                <a:latin typeface="Cambria" panose="02040503050406030204" pitchFamily="18" charset="0"/>
                <a:ea typeface="Cambria" panose="02040503050406030204" pitchFamily="18" charset="0"/>
              </a:rPr>
              <a:t>Reconnaître les compétences ET soutenir le développement d’une posture professionnelle</a:t>
            </a:r>
          </a:p>
          <a:p>
            <a:pPr marL="712788" lvl="1" indent="-357188" algn="just">
              <a:lnSpc>
                <a:spcPct val="100000"/>
              </a:lnSpc>
              <a:buClr>
                <a:schemeClr val="accent4"/>
              </a:buClr>
              <a:buSzPct val="120000"/>
              <a:buFont typeface="Wingdings" panose="05000000000000000000" pitchFamily="2" charset="2"/>
              <a:buChar char="ü"/>
            </a:pPr>
            <a:r>
              <a:rPr lang="fr-BE" sz="1800" i="1" dirty="0">
                <a:solidFill>
                  <a:schemeClr val="bg1">
                    <a:lumMod val="65000"/>
                    <a:lumOff val="35000"/>
                  </a:schemeClr>
                </a:solidFill>
                <a:latin typeface="Cambria" panose="02040503050406030204" pitchFamily="18" charset="0"/>
                <a:ea typeface="Cambria" panose="02040503050406030204" pitchFamily="18" charset="0"/>
              </a:rPr>
              <a:t>Identifier et valoriser les compétences existantes tout en ciblant le développement de nouvelles compétences (alliant de nouveaux savoirs, capacités et attitudes professionnelles) </a:t>
            </a:r>
          </a:p>
          <a:p>
            <a:pPr marL="712788" lvl="1" indent="-357188" algn="just">
              <a:lnSpc>
                <a:spcPct val="100000"/>
              </a:lnSpc>
              <a:buClr>
                <a:schemeClr val="accent4"/>
              </a:buClr>
              <a:buSzPct val="120000"/>
              <a:buFont typeface="Wingdings" panose="05000000000000000000" pitchFamily="2" charset="2"/>
              <a:buChar char="ü"/>
            </a:pPr>
            <a:r>
              <a:rPr lang="fr-BE" sz="1800" i="1" dirty="0">
                <a:solidFill>
                  <a:schemeClr val="bg1">
                    <a:lumMod val="65000"/>
                    <a:lumOff val="35000"/>
                  </a:schemeClr>
                </a:solidFill>
                <a:latin typeface="Cambria" panose="02040503050406030204" pitchFamily="18" charset="0"/>
                <a:ea typeface="Cambria" panose="02040503050406030204" pitchFamily="18" charset="0"/>
              </a:rPr>
              <a:t>Veiller à accorder aux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accueillant·e·s</a:t>
            </a:r>
            <a:r>
              <a:rPr lang="fr-BE" sz="1800" i="1" dirty="0">
                <a:solidFill>
                  <a:schemeClr val="bg1">
                    <a:lumMod val="65000"/>
                    <a:lumOff val="35000"/>
                  </a:schemeClr>
                </a:solidFill>
                <a:latin typeface="Cambria" panose="02040503050406030204" pitchFamily="18" charset="0"/>
                <a:ea typeface="Cambria" panose="02040503050406030204" pitchFamily="18" charset="0"/>
              </a:rPr>
              <a:t> qui s’engagent dans le dispositif une place de partenaires actifs dans les processus et les décisions qui les concernent et les valorisent </a:t>
            </a:r>
          </a:p>
          <a:p>
            <a:pPr marL="450850" lvl="1" indent="-450850">
              <a:lnSpc>
                <a:spcPct val="100000"/>
              </a:lnSpc>
              <a:spcBef>
                <a:spcPts val="900"/>
              </a:spcBef>
              <a:buClr>
                <a:schemeClr val="accent4"/>
              </a:buClr>
              <a:buFont typeface="Cambria" panose="02040503050406030204" pitchFamily="18" charset="0"/>
              <a:buChar char="▶"/>
            </a:pPr>
            <a:r>
              <a:rPr lang="fr-BE" dirty="0">
                <a:solidFill>
                  <a:schemeClr val="bg1">
                    <a:lumMod val="65000"/>
                    <a:lumOff val="35000"/>
                  </a:schemeClr>
                </a:solidFill>
                <a:latin typeface="Cambria" panose="02040503050406030204" pitchFamily="18" charset="0"/>
                <a:ea typeface="Cambria" panose="02040503050406030204" pitchFamily="18" charset="0"/>
              </a:rPr>
              <a:t>Adapter les contenus et outils dans une approche centrée métier</a:t>
            </a:r>
          </a:p>
          <a:p>
            <a:pPr marL="712788" lvl="1" indent="-357188" algn="just">
              <a:lnSpc>
                <a:spcPct val="100000"/>
              </a:lnSpc>
              <a:buClr>
                <a:schemeClr val="accent4"/>
              </a:buClr>
              <a:buSzPct val="120000"/>
              <a:buFont typeface="Wingdings" panose="05000000000000000000" pitchFamily="2" charset="2"/>
              <a:buChar char="ü"/>
            </a:pPr>
            <a:r>
              <a:rPr lang="fr-BE" sz="1800" i="1" dirty="0">
                <a:solidFill>
                  <a:schemeClr val="bg1">
                    <a:lumMod val="65000"/>
                    <a:lumOff val="35000"/>
                  </a:schemeClr>
                </a:solidFill>
                <a:latin typeface="Cambria" panose="02040503050406030204" pitchFamily="18" charset="0"/>
                <a:ea typeface="Cambria" panose="02040503050406030204" pitchFamily="18" charset="0"/>
              </a:rPr>
              <a:t>Poursuivre le travail de partenariat entre les formateurs, le CRP et l’ONE pour la mise à disposition de ressources centrées sur les contenus spécifiques au domaine de l’accueil de l’enfance</a:t>
            </a:r>
          </a:p>
          <a:p>
            <a:pPr marL="712788" lvl="1" indent="-357188" algn="just">
              <a:lnSpc>
                <a:spcPct val="100000"/>
              </a:lnSpc>
              <a:buClr>
                <a:schemeClr val="accent4"/>
              </a:buClr>
              <a:buSzPct val="120000"/>
              <a:buFont typeface="Wingdings" panose="05000000000000000000" pitchFamily="2" charset="2"/>
              <a:buChar char="ü"/>
            </a:pPr>
            <a:r>
              <a:rPr lang="fr-BE" sz="1800" i="1" dirty="0">
                <a:solidFill>
                  <a:schemeClr val="bg1">
                    <a:lumMod val="65000"/>
                    <a:lumOff val="35000"/>
                  </a:schemeClr>
                </a:solidFill>
                <a:latin typeface="Cambria" panose="02040503050406030204" pitchFamily="18" charset="0"/>
                <a:ea typeface="Cambria" panose="02040503050406030204" pitchFamily="18" charset="0"/>
              </a:rPr>
              <a:t>Créer des contenus de formation en fonction des besoins des participants </a:t>
            </a:r>
            <a:r>
              <a:rPr lang="fr-BE" sz="1800" i="1" dirty="0" err="1">
                <a:solidFill>
                  <a:schemeClr val="bg1">
                    <a:lumMod val="65000"/>
                    <a:lumOff val="35000"/>
                  </a:schemeClr>
                </a:solidFill>
                <a:latin typeface="Cambria" panose="02040503050406030204" pitchFamily="18" charset="0"/>
                <a:ea typeface="Cambria" panose="02040503050406030204" pitchFamily="18" charset="0"/>
              </a:rPr>
              <a:t>professionnel·le·s</a:t>
            </a:r>
            <a:r>
              <a:rPr lang="fr-BE" sz="1800" i="1" dirty="0">
                <a:solidFill>
                  <a:schemeClr val="bg1">
                    <a:lumMod val="65000"/>
                    <a:lumOff val="35000"/>
                  </a:schemeClr>
                </a:solidFill>
                <a:latin typeface="Cambria" panose="02040503050406030204" pitchFamily="18" charset="0"/>
                <a:ea typeface="Cambria" panose="02040503050406030204" pitchFamily="18" charset="0"/>
              </a:rPr>
              <a:t> de terrain et des conditions d’exercice du métier </a:t>
            </a:r>
          </a:p>
          <a:p>
            <a:pPr marL="631825" lvl="1" indent="-357188">
              <a:lnSpc>
                <a:spcPct val="100000"/>
              </a:lnSpc>
              <a:buClr>
                <a:schemeClr val="tx1"/>
              </a:buClr>
              <a:buSzPct val="120000"/>
              <a:buFont typeface="Wingdings" panose="05000000000000000000" pitchFamily="2" charset="2"/>
              <a:buChar char="ü"/>
            </a:pPr>
            <a:endParaRPr lang="fr-BE" sz="1800" i="1" dirty="0">
              <a:solidFill>
                <a:schemeClr val="bg1">
                  <a:lumMod val="65000"/>
                  <a:lumOff val="35000"/>
                </a:schemeClr>
              </a:solidFill>
              <a:latin typeface="Cambria" panose="02040503050406030204" pitchFamily="18" charset="0"/>
              <a:ea typeface="Cambria" panose="02040503050406030204" pitchFamily="18" charset="0"/>
            </a:endParaRPr>
          </a:p>
          <a:p>
            <a:pPr>
              <a:lnSpc>
                <a:spcPct val="100000"/>
              </a:lnSpc>
            </a:pPr>
            <a:endParaRPr lang="fr-BE" sz="1400" dirty="0">
              <a:solidFill>
                <a:schemeClr val="bg1">
                  <a:lumMod val="65000"/>
                  <a:lumOff val="35000"/>
                </a:schemeClr>
              </a:solidFill>
              <a:latin typeface="Cambria" panose="02040503050406030204" pitchFamily="18" charset="0"/>
              <a:ea typeface="Cambria" panose="02040503050406030204" pitchFamily="18" charset="0"/>
            </a:endParaRPr>
          </a:p>
        </p:txBody>
      </p:sp>
      <p:sp>
        <p:nvSpPr>
          <p:cNvPr id="8" name="Rectangle 7"/>
          <p:cNvSpPr/>
          <p:nvPr/>
        </p:nvSpPr>
        <p:spPr>
          <a:xfrm>
            <a:off x="234696" y="237744"/>
            <a:ext cx="4419599" cy="6382512"/>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Rectangle 9"/>
          <p:cNvSpPr/>
          <p:nvPr/>
        </p:nvSpPr>
        <p:spPr>
          <a:xfrm>
            <a:off x="464819" y="466344"/>
            <a:ext cx="3942250" cy="5925311"/>
          </a:xfrm>
          <a:prstGeom prst="rect">
            <a:avLst/>
          </a:prstGeom>
          <a:solidFill>
            <a:srgbClr val="D547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2" name="Titre 1">
            <a:extLst>
              <a:ext uri="{FF2B5EF4-FFF2-40B4-BE49-F238E27FC236}">
                <a16:creationId xmlns:a16="http://schemas.microsoft.com/office/drawing/2014/main" id="{E1D11524-55C4-5FF5-F37F-B76B3BA9CC38}"/>
              </a:ext>
            </a:extLst>
          </p:cNvPr>
          <p:cNvSpPr txBox="1">
            <a:spLocks/>
          </p:cNvSpPr>
          <p:nvPr/>
        </p:nvSpPr>
        <p:spPr>
          <a:xfrm>
            <a:off x="622473" y="1294883"/>
            <a:ext cx="3644043" cy="426823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Proposer une formation centrée métier</a:t>
            </a:r>
            <a:b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4700695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par>
                                <p:cTn id="18" presetID="22" presetClass="entr" presetSubtype="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ipe(left)">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wipe(up)">
                                      <p:cBhvr>
                                        <p:cTn id="30" dur="500"/>
                                        <p:tgtEl>
                                          <p:spTgt spid="3">
                                            <p:txEl>
                                              <p:pRg st="4" end="4"/>
                                            </p:txEl>
                                          </p:spTgt>
                                        </p:tgtEl>
                                      </p:cBhvr>
                                    </p:animEffect>
                                  </p:childTnLst>
                                </p:cTn>
                              </p:par>
                              <p:par>
                                <p:cTn id="31" presetID="22" presetClass="entr" presetSubtype="1"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wipe(up)">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FF79879-890A-49D1-1F49-8835F2EA1D89}"/>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9D8181E-4BA2-0011-99E8-075BAE5BE584}"/>
              </a:ext>
            </a:extLst>
          </p:cNvPr>
          <p:cNvSpPr>
            <a:spLocks noGrp="1"/>
          </p:cNvSpPr>
          <p:nvPr>
            <p:ph idx="1"/>
          </p:nvPr>
        </p:nvSpPr>
        <p:spPr>
          <a:xfrm>
            <a:off x="4999511" y="689243"/>
            <a:ext cx="6733310" cy="6029459"/>
          </a:xfrm>
        </p:spPr>
        <p:txBody>
          <a:bodyPr anchor="ctr">
            <a:normAutofit/>
          </a:bodyPr>
          <a:lstStyle/>
          <a:p>
            <a:pPr marL="450850" indent="-450850">
              <a:lnSpc>
                <a:spcPct val="100000"/>
              </a:lnSpc>
              <a:buClr>
                <a:schemeClr val="accent4"/>
              </a:buClr>
              <a:buFont typeface="Cambria" panose="02040503050406030204" pitchFamily="18" charset="0"/>
              <a:buChar char="▶"/>
            </a:pPr>
            <a:r>
              <a:rPr lang="fr-BE" sz="2400" dirty="0">
                <a:solidFill>
                  <a:schemeClr val="bg1">
                    <a:lumMod val="65000"/>
                    <a:lumOff val="35000"/>
                  </a:schemeClr>
                </a:solidFill>
                <a:latin typeface="Cambria" panose="02040503050406030204" pitchFamily="18" charset="0"/>
                <a:ea typeface="Cambria" panose="02040503050406030204" pitchFamily="18" charset="0"/>
              </a:rPr>
              <a:t>Favoriser une dynamique de groupe </a:t>
            </a:r>
            <a:r>
              <a:rPr lang="fr-BE" sz="2400" dirty="0" err="1">
                <a:solidFill>
                  <a:schemeClr val="bg1">
                    <a:lumMod val="65000"/>
                    <a:lumOff val="35000"/>
                  </a:schemeClr>
                </a:solidFill>
                <a:latin typeface="Cambria" panose="02040503050406030204" pitchFamily="18" charset="0"/>
                <a:ea typeface="Cambria" panose="02040503050406030204" pitchFamily="18" charset="0"/>
              </a:rPr>
              <a:t>soutenante</a:t>
            </a:r>
            <a:endParaRPr lang="fr-BE" sz="2400" dirty="0">
              <a:solidFill>
                <a:schemeClr val="bg1">
                  <a:lumMod val="65000"/>
                  <a:lumOff val="35000"/>
                </a:schemeClr>
              </a:solidFill>
              <a:latin typeface="Cambria" panose="02040503050406030204" pitchFamily="18" charset="0"/>
              <a:ea typeface="Cambria" panose="02040503050406030204" pitchFamily="18" charset="0"/>
            </a:endParaRPr>
          </a:p>
          <a:p>
            <a:pPr marL="631825" lvl="1" indent="-357188" algn="just">
              <a:lnSpc>
                <a:spcPct val="100000"/>
              </a:lnSpc>
              <a:buClr>
                <a:schemeClr val="tx1"/>
              </a:buClr>
              <a:buSzPct val="120000"/>
              <a:buFont typeface="Wingdings" panose="05000000000000000000" pitchFamily="2" charset="2"/>
              <a:buChar char="ü"/>
            </a:pPr>
            <a:r>
              <a:rPr lang="fr-BE" sz="1800" i="1" dirty="0">
                <a:solidFill>
                  <a:schemeClr val="bg1">
                    <a:lumMod val="65000"/>
                    <a:lumOff val="35000"/>
                  </a:schemeClr>
                </a:solidFill>
                <a:latin typeface="Cambria" panose="02040503050406030204" pitchFamily="18" charset="0"/>
                <a:ea typeface="Cambria" panose="02040503050406030204" pitchFamily="18" charset="0"/>
              </a:rPr>
              <a:t>Proposer un environnement convivial et multiplier les actions encourageant la solidarité : un puissant levier motivationnel. Il est important aussi de concevoir des dispositifs formatifs alliant temps d’échanges formels (travaux de groupes, échanges, discussions) et informels. Découvrir la réalité de l’autre s’avère important</a:t>
            </a:r>
          </a:p>
          <a:p>
            <a:pPr marL="450850" indent="-450850">
              <a:lnSpc>
                <a:spcPct val="100000"/>
              </a:lnSpc>
              <a:buClr>
                <a:schemeClr val="accent4"/>
              </a:buClr>
              <a:buFont typeface="Cambria" panose="02040503050406030204" pitchFamily="18" charset="0"/>
              <a:buChar char="▶"/>
            </a:pPr>
            <a:r>
              <a:rPr lang="fr-BE" sz="2400" dirty="0">
                <a:solidFill>
                  <a:schemeClr val="bg1">
                    <a:lumMod val="65000"/>
                    <a:lumOff val="35000"/>
                  </a:schemeClr>
                </a:solidFill>
                <a:latin typeface="Cambria" panose="02040503050406030204" pitchFamily="18" charset="0"/>
                <a:ea typeface="Cambria" panose="02040503050406030204" pitchFamily="18" charset="0"/>
              </a:rPr>
              <a:t>Accompagner le développement des compétences numériques </a:t>
            </a:r>
          </a:p>
          <a:p>
            <a:pPr marL="631825" lvl="1" indent="-357188" algn="just">
              <a:lnSpc>
                <a:spcPct val="100000"/>
              </a:lnSpc>
              <a:buClr>
                <a:schemeClr val="tx1"/>
              </a:buClr>
              <a:buSzPct val="120000"/>
              <a:buFont typeface="Wingdings" panose="05000000000000000000" pitchFamily="2" charset="2"/>
              <a:buChar char="ü"/>
            </a:pPr>
            <a:r>
              <a:rPr lang="fr-BE" sz="1800" i="1" dirty="0">
                <a:solidFill>
                  <a:schemeClr val="bg1">
                    <a:lumMod val="65000"/>
                    <a:lumOff val="35000"/>
                  </a:schemeClr>
                </a:solidFill>
                <a:latin typeface="Cambria" panose="02040503050406030204" pitchFamily="18" charset="0"/>
                <a:ea typeface="Cambria" panose="02040503050406030204" pitchFamily="18" charset="0"/>
              </a:rPr>
              <a:t>Proposer des modules de formation aux compétences TICE (technologies de l’information et de la communication dans l’enseignement), envisager un accompagnement personnalisé durant la VAE dans la continuité des initiatives expérimentées dans les projets pilotes. Ces nouvelles pratiques d’enseignement doivent être pensées et conçues en équipe pour s’adapter aux particularités du public</a:t>
            </a:r>
          </a:p>
          <a:p>
            <a:pPr>
              <a:lnSpc>
                <a:spcPct val="100000"/>
              </a:lnSpc>
            </a:pPr>
            <a:endParaRPr lang="fr-BE" sz="1800" dirty="0">
              <a:solidFill>
                <a:schemeClr val="bg1">
                  <a:lumMod val="65000"/>
                  <a:lumOff val="35000"/>
                </a:schemeClr>
              </a:solidFill>
              <a:latin typeface="Cambria" panose="02040503050406030204" pitchFamily="18" charset="0"/>
              <a:ea typeface="Cambria" panose="02040503050406030204" pitchFamily="18" charset="0"/>
            </a:endParaRPr>
          </a:p>
          <a:p>
            <a:pPr>
              <a:lnSpc>
                <a:spcPct val="100000"/>
              </a:lnSpc>
            </a:pPr>
            <a:endParaRPr lang="fr-BE" sz="1800" dirty="0">
              <a:solidFill>
                <a:schemeClr val="bg1">
                  <a:lumMod val="65000"/>
                  <a:lumOff val="35000"/>
                </a:schemeClr>
              </a:solidFill>
              <a:latin typeface="Cambria" panose="02040503050406030204" pitchFamily="18" charset="0"/>
              <a:ea typeface="Cambria" panose="02040503050406030204" pitchFamily="18" charset="0"/>
            </a:endParaRPr>
          </a:p>
        </p:txBody>
      </p:sp>
      <p:sp>
        <p:nvSpPr>
          <p:cNvPr id="7" name="Rectangle 6"/>
          <p:cNvSpPr/>
          <p:nvPr/>
        </p:nvSpPr>
        <p:spPr>
          <a:xfrm>
            <a:off x="234696" y="237744"/>
            <a:ext cx="4419599" cy="6382512"/>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464819" y="466344"/>
            <a:ext cx="3942250" cy="5925311"/>
          </a:xfrm>
          <a:prstGeom prst="rect">
            <a:avLst/>
          </a:prstGeom>
          <a:solidFill>
            <a:srgbClr val="D547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Titre 1">
            <a:extLst>
              <a:ext uri="{FF2B5EF4-FFF2-40B4-BE49-F238E27FC236}">
                <a16:creationId xmlns:a16="http://schemas.microsoft.com/office/drawing/2014/main" id="{98F989BB-4AAD-464D-ED04-47C3383419FA}"/>
              </a:ext>
            </a:extLst>
          </p:cNvPr>
          <p:cNvSpPr txBox="1">
            <a:spLocks/>
          </p:cNvSpPr>
          <p:nvPr/>
        </p:nvSpPr>
        <p:spPr>
          <a:xfrm>
            <a:off x="583573" y="1342385"/>
            <a:ext cx="3533899" cy="41732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Ajuster les modalités de formation aux caractéristiques du public </a:t>
            </a:r>
            <a:br>
              <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endParaRPr lang="fr-BE" sz="36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4838805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par>
                                <p:cTn id="13" presetID="22" presetClass="entr" presetSubtype="1" fill="hold" nodeType="withEffect">
                                  <p:stCondLst>
                                    <p:cond delay="50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up)">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left)">
                                      <p:cBhvr>
                                        <p:cTn id="20" dur="500"/>
                                        <p:tgtEl>
                                          <p:spTgt spid="3">
                                            <p:txEl>
                                              <p:pRg st="2" end="2"/>
                                            </p:txEl>
                                          </p:spTgt>
                                        </p:tgtEl>
                                      </p:cBhvr>
                                    </p:animEffect>
                                  </p:childTnLst>
                                </p:cTn>
                              </p:par>
                              <p:par>
                                <p:cTn id="21" presetID="22" presetClass="entr" presetSubtype="1" fill="hold" nodeType="with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up)">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F0F392-4881-BE48-1D0C-E7B7035A88C8}"/>
              </a:ext>
            </a:extLst>
          </p:cNvPr>
          <p:cNvSpPr>
            <a:spLocks noGrp="1"/>
          </p:cNvSpPr>
          <p:nvPr>
            <p:ph type="title"/>
          </p:nvPr>
        </p:nvSpPr>
        <p:spPr>
          <a:xfrm>
            <a:off x="816437" y="913656"/>
            <a:ext cx="7301543" cy="865573"/>
          </a:xfrm>
          <a:solidFill>
            <a:srgbClr val="D54773"/>
          </a:solidFill>
        </p:spPr>
        <p:txBody>
          <a:bodyPr>
            <a:normAutofit/>
          </a:bodyPr>
          <a:lstStyle/>
          <a:p>
            <a:pPr algn="ctr"/>
            <a:r>
              <a:rPr lang="fr-BE" sz="3200"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Renforcer le partenariat du pilotage</a:t>
            </a:r>
          </a:p>
        </p:txBody>
      </p:sp>
      <p:sp>
        <p:nvSpPr>
          <p:cNvPr id="3" name="Espace réservé du contenu 2">
            <a:extLst>
              <a:ext uri="{FF2B5EF4-FFF2-40B4-BE49-F238E27FC236}">
                <a16:creationId xmlns:a16="http://schemas.microsoft.com/office/drawing/2014/main" id="{AFF41C4A-D47A-4AF2-B962-320AB27E3434}"/>
              </a:ext>
            </a:extLst>
          </p:cNvPr>
          <p:cNvSpPr>
            <a:spLocks noGrp="1"/>
          </p:cNvSpPr>
          <p:nvPr>
            <p:ph idx="1"/>
          </p:nvPr>
        </p:nvSpPr>
        <p:spPr>
          <a:xfrm>
            <a:off x="935190" y="1877412"/>
            <a:ext cx="6603538" cy="3648456"/>
          </a:xfrm>
        </p:spPr>
        <p:txBody>
          <a:bodyPr>
            <a:noAutofit/>
          </a:bodyPr>
          <a:lstStyle/>
          <a:p>
            <a:pPr marL="450850" indent="-450850" algn="just">
              <a:lnSpc>
                <a:spcPct val="100000"/>
              </a:lnSpc>
              <a:buClr>
                <a:schemeClr val="accent4"/>
              </a:buClr>
              <a:buSzPct val="120000"/>
              <a:buFontTx/>
              <a:buChar char="►"/>
            </a:pPr>
            <a:r>
              <a:rPr lang="fr-BE" sz="1800" i="1" dirty="0">
                <a:latin typeface="Cambria" panose="02040503050406030204" pitchFamily="18" charset="0"/>
                <a:ea typeface="Cambria" panose="02040503050406030204" pitchFamily="18" charset="0"/>
              </a:rPr>
              <a:t>Favoriser la collaboration entre les différents partenaires en instaurant des groupes de travail (intervisions, coordinations, …) afin de partager des pratiques inspirantes et se coordonner sur l’organisation du dispositif. Ces temps d’échanges permettront de renforcer les liens entre les acteurs et de développer une communauté de pratiques dont les effets seront bénéfiques pour l’accompagnement des </a:t>
            </a:r>
            <a:r>
              <a:rPr lang="fr-BE" sz="1800" i="1" dirty="0" err="1">
                <a:latin typeface="Cambria" panose="02040503050406030204" pitchFamily="18" charset="0"/>
                <a:ea typeface="Cambria" panose="02040503050406030204" pitchFamily="18" charset="0"/>
              </a:rPr>
              <a:t>accueillant·e·s</a:t>
            </a:r>
            <a:endParaRPr lang="fr-BE" sz="1800" dirty="0">
              <a:latin typeface="Cambria" panose="02040503050406030204" pitchFamily="18" charset="0"/>
              <a:ea typeface="Cambria" panose="02040503050406030204" pitchFamily="18" charset="0"/>
            </a:endParaRPr>
          </a:p>
          <a:p>
            <a:pPr marL="450850" indent="-450850" algn="just">
              <a:lnSpc>
                <a:spcPct val="100000"/>
              </a:lnSpc>
              <a:buClr>
                <a:schemeClr val="accent4"/>
              </a:buClr>
              <a:buSzPct val="120000"/>
              <a:buFontTx/>
              <a:buChar char="►"/>
            </a:pPr>
            <a:r>
              <a:rPr lang="fr-BE" sz="1800" i="1" dirty="0">
                <a:latin typeface="Cambria" panose="02040503050406030204" pitchFamily="18" charset="0"/>
                <a:ea typeface="Cambria" panose="02040503050406030204" pitchFamily="18" charset="0"/>
              </a:rPr>
              <a:t>Reconnaitre la place des  milieux d’accueil (SAE) dans le réseau de partenaires : un rôle-clé en tenant compte des contraintes liées à leur statut d’employeur. Les TPMS et de directions des SAE ont un rôle de soutien aux </a:t>
            </a:r>
            <a:r>
              <a:rPr lang="fr-BE" sz="1800" i="1" dirty="0" err="1">
                <a:latin typeface="Cambria" panose="02040503050406030204" pitchFamily="18" charset="0"/>
                <a:ea typeface="Cambria" panose="02040503050406030204" pitchFamily="18" charset="0"/>
              </a:rPr>
              <a:t>accueillant·e·s</a:t>
            </a:r>
            <a:r>
              <a:rPr lang="fr-BE" sz="1800" i="1" dirty="0">
                <a:latin typeface="Cambria" panose="02040503050406030204" pitchFamily="18" charset="0"/>
                <a:ea typeface="Cambria" panose="02040503050406030204" pitchFamily="18" charset="0"/>
              </a:rPr>
              <a:t> dans leur démarche de professionnalisation (voir carnet de bord professionnel et outil sur le tutorat organisé, soutenu par l’APEF, l’ONE et l’enseignement, pour une concertation entre les établissements de l’EPS et SAE) </a:t>
            </a:r>
          </a:p>
          <a:p>
            <a:pPr>
              <a:lnSpc>
                <a:spcPct val="100000"/>
              </a:lnSpc>
            </a:pPr>
            <a:endParaRPr lang="fr-BE" sz="1800" dirty="0">
              <a:latin typeface="Cambria" panose="02040503050406030204" pitchFamily="18" charset="0"/>
              <a:ea typeface="Cambria" panose="02040503050406030204" pitchFamily="18" charset="0"/>
            </a:endParaRPr>
          </a:p>
        </p:txBody>
      </p:sp>
      <p:pic>
        <p:nvPicPr>
          <p:cNvPr id="7" name="Image 6" descr="Une image contenant texte, capture d’écran, Police, conception&#10;&#10;Description générée automatiquement">
            <a:extLst>
              <a:ext uri="{FF2B5EF4-FFF2-40B4-BE49-F238E27FC236}">
                <a16:creationId xmlns:a16="http://schemas.microsoft.com/office/drawing/2014/main" id="{77CEA2D2-E81F-4820-7952-0993B46BA616}"/>
              </a:ext>
            </a:extLst>
          </p:cNvPr>
          <p:cNvPicPr>
            <a:picLocks noChangeAspect="1"/>
          </p:cNvPicPr>
          <p:nvPr/>
        </p:nvPicPr>
        <p:blipFill>
          <a:blip r:embed="rId3"/>
          <a:stretch>
            <a:fillRect/>
          </a:stretch>
        </p:blipFill>
        <p:spPr>
          <a:xfrm>
            <a:off x="9032084" y="1071527"/>
            <a:ext cx="1873955" cy="2630113"/>
          </a:xfrm>
          <a:prstGeom prst="rect">
            <a:avLst/>
          </a:prstGeom>
          <a:ln>
            <a:noFill/>
          </a:ln>
          <a:effectLst>
            <a:outerShdw blurRad="190500" algn="tl" rotWithShape="0">
              <a:srgbClr val="000000">
                <a:alpha val="70000"/>
              </a:srgbClr>
            </a:outerShdw>
          </a:effectLst>
        </p:spPr>
      </p:pic>
      <p:pic>
        <p:nvPicPr>
          <p:cNvPr id="1025" name="Picture 1">
            <a:extLst>
              <a:ext uri="{FF2B5EF4-FFF2-40B4-BE49-F238E27FC236}">
                <a16:creationId xmlns:a16="http://schemas.microsoft.com/office/drawing/2014/main" id="{E25F8CC7-EE13-30BA-FF8F-97A7EF3E6ED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32202" b="24001"/>
          <a:stretch/>
        </p:blipFill>
        <p:spPr bwMode="auto">
          <a:xfrm>
            <a:off x="8553896" y="4368574"/>
            <a:ext cx="2630114" cy="1151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6221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593766" y="1460665"/>
            <a:ext cx="10984676" cy="3705101"/>
          </a:xfrm>
          <a:prstGeom prst="rect">
            <a:avLst/>
          </a:prstGeom>
          <a:solidFill>
            <a:srgbClr val="F7DA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 name="Titre 1"/>
          <p:cNvSpPr>
            <a:spLocks noGrp="1"/>
          </p:cNvSpPr>
          <p:nvPr>
            <p:ph type="title"/>
          </p:nvPr>
        </p:nvSpPr>
        <p:spPr/>
        <p:txBody>
          <a:bodyPr/>
          <a:lstStyle/>
          <a:p>
            <a:endParaRPr lang="fr-BE"/>
          </a:p>
        </p:txBody>
      </p:sp>
      <p:sp>
        <p:nvSpPr>
          <p:cNvPr id="3" name="Espace réservé du contenu 2">
            <a:extLst>
              <a:ext uri="{FF2B5EF4-FFF2-40B4-BE49-F238E27FC236}">
                <a16:creationId xmlns:a16="http://schemas.microsoft.com/office/drawing/2014/main" id="{AFF41C4A-D47A-4AF2-B962-320AB27E3434}"/>
              </a:ext>
            </a:extLst>
          </p:cNvPr>
          <p:cNvSpPr>
            <a:spLocks noGrp="1"/>
          </p:cNvSpPr>
          <p:nvPr>
            <p:ph idx="1"/>
          </p:nvPr>
        </p:nvSpPr>
        <p:spPr>
          <a:xfrm>
            <a:off x="838200" y="1690688"/>
            <a:ext cx="10515600" cy="3255633"/>
          </a:xfrm>
          <a:solidFill>
            <a:srgbClr val="D54773"/>
          </a:solidFill>
        </p:spPr>
        <p:txBody>
          <a:bodyPr anchor="ctr">
            <a:normAutofit/>
          </a:bodyPr>
          <a:lstStyle/>
          <a:p>
            <a:pPr marL="355600" indent="0">
              <a:lnSpc>
                <a:spcPct val="150000"/>
              </a:lnSpc>
              <a:spcBef>
                <a:spcPts val="0"/>
              </a:spcBef>
              <a:buNone/>
            </a:pPr>
            <a:r>
              <a:rPr lang="fr-BE" sz="2800" i="1"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Poursuivre un lieu d’échange comme l’a été le comité de pilotage durant le projet pilote en tirant parti du réseau actuel, et renforcer le partenariat ultérieur dans la perspective d’un système compétent.</a:t>
            </a:r>
            <a:endParaRPr lang="fr-BE" sz="2800" dirty="0">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5114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outVertical)">
                                      <p:cBhvr>
                                        <p:cTn id="7" dur="500"/>
                                        <p:tgtEl>
                                          <p:spTgt spid="3">
                                            <p:bg/>
                                          </p:spTgt>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outVertical)">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Personnalisé 3">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1324</TotalTime>
  <Words>979</Words>
  <Application>Microsoft Office PowerPoint</Application>
  <PresentationFormat>Grand écran</PresentationFormat>
  <Paragraphs>42</Paragraphs>
  <Slides>10</Slides>
  <Notes>8</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10</vt:i4>
      </vt:variant>
    </vt:vector>
  </HeadingPairs>
  <TitlesOfParts>
    <vt:vector size="20" baseType="lpstr">
      <vt:lpstr>Arial</vt:lpstr>
      <vt:lpstr>Avenir Next LT Pro</vt:lpstr>
      <vt:lpstr>Avenir Next LT Pro Light</vt:lpstr>
      <vt:lpstr>Calibri</vt:lpstr>
      <vt:lpstr>Calibri Light</vt:lpstr>
      <vt:lpstr>Cambria</vt:lpstr>
      <vt:lpstr>Garamond</vt:lpstr>
      <vt:lpstr>Wingdings</vt:lpstr>
      <vt:lpstr>SavonVTI</vt:lpstr>
      <vt:lpstr>Conception personnalisée</vt:lpstr>
      <vt:lpstr>Points de vigilance pour une mise en œuvre ajustée - enseignements tirés du rapport du dispositif pilote</vt:lpstr>
      <vt:lpstr>Présentation PowerPoint</vt:lpstr>
      <vt:lpstr>Présentation PowerPoint</vt:lpstr>
      <vt:lpstr>Présentation PowerPoint</vt:lpstr>
      <vt:lpstr>Présentation PowerPoint</vt:lpstr>
      <vt:lpstr>Présentation PowerPoint</vt:lpstr>
      <vt:lpstr>Présentation PowerPoint</vt:lpstr>
      <vt:lpstr>Renforcer le partenariat du pilotage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pilote  VAE Accueillantes</dc:title>
  <dc:creator>Marine</dc:creator>
  <cp:lastModifiedBy>Morane Hesbois - Promemploi</cp:lastModifiedBy>
  <cp:revision>87</cp:revision>
  <dcterms:created xsi:type="dcterms:W3CDTF">2022-04-29T12:08:56Z</dcterms:created>
  <dcterms:modified xsi:type="dcterms:W3CDTF">2025-12-12T12:35:54Z</dcterms:modified>
</cp:coreProperties>
</file>