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70" r:id="rId8"/>
    <p:sldId id="273" r:id="rId9"/>
    <p:sldId id="274" r:id="rId10"/>
    <p:sldId id="275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9" y="-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800" dirty="0" smtClean="0"/>
              <a:t>L’ATL (accueil temps libre)</a:t>
            </a:r>
            <a:endParaRPr lang="fr-BE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à Marche-en-Famenne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96446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67" y="738587"/>
            <a:ext cx="6561389" cy="30635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" y="738587"/>
            <a:ext cx="2403566" cy="5343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181" y="2932010"/>
            <a:ext cx="7910959" cy="32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90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commune de Marche en chiffre c’est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BE" dirty="0" smtClean="0"/>
              <a:t>2457 enfants âgés de 3 à 12 ans pour 18 090 habitants.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2118</a:t>
            </a:r>
            <a:r>
              <a:rPr lang="fr-FR" dirty="0" smtClean="0"/>
              <a:t> enfants scolarisés dans les écoles de l’entité (</a:t>
            </a:r>
            <a:r>
              <a:rPr lang="fr-FR" dirty="0" smtClean="0">
                <a:solidFill>
                  <a:schemeClr val="tx1"/>
                </a:solidFill>
              </a:rPr>
              <a:t>1028 dans les écoles communales, 903 dans les écoles libres, 187 à l’Athénée </a:t>
            </a:r>
            <a:r>
              <a:rPr lang="fr-FR" dirty="0" smtClean="0"/>
              <a:t>Royal)</a:t>
            </a:r>
            <a:endParaRPr lang="fr-BE" dirty="0" smtClean="0"/>
          </a:p>
          <a:p>
            <a:r>
              <a:rPr lang="fr-FR" dirty="0" smtClean="0"/>
              <a:t>522  enfants de 3 à 5 ans.</a:t>
            </a:r>
          </a:p>
          <a:p>
            <a:r>
              <a:rPr lang="fr-FR" dirty="0" smtClean="0"/>
              <a:t>1285  enfants de 6 à 12 ans.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650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 enfants de 13 à 15 ans.</a:t>
            </a:r>
            <a:endParaRPr lang="fr-BE" dirty="0" smtClean="0"/>
          </a:p>
          <a:p>
            <a:r>
              <a:rPr lang="fr-BE" dirty="0" smtClean="0"/>
              <a:t>11 accueils extrascolaires au sein des écoles : </a:t>
            </a:r>
          </a:p>
          <a:p>
            <a:pPr marL="0" indent="0">
              <a:buNone/>
            </a:pPr>
            <a:r>
              <a:rPr lang="fr-BE" dirty="0" smtClean="0"/>
              <a:t>	- 6 accueils extrascolaires dans le réseau communal.</a:t>
            </a:r>
          </a:p>
          <a:p>
            <a:pPr marL="0" indent="0">
              <a:buNone/>
            </a:pPr>
            <a:r>
              <a:rPr lang="fr-BE" dirty="0" smtClean="0"/>
              <a:t>	- 4 accueils extrascolaires dans le réseau libre.</a:t>
            </a:r>
          </a:p>
          <a:p>
            <a:pPr marL="0" indent="0">
              <a:buNone/>
            </a:pPr>
            <a:r>
              <a:rPr lang="fr-BE" dirty="0" smtClean="0"/>
              <a:t>             - 1 accueil extrascolaire dans le réseau de la Fédération Wallonie-Bruxelles.</a:t>
            </a:r>
          </a:p>
          <a:p>
            <a:r>
              <a:rPr lang="fr-BE" dirty="0" smtClean="0"/>
              <a:t>4 écoles de devoirs : 1 à Aye, 1 à On, 2 à Marche. Une école de devoirs pour les enfants du secondaire a ouvert ses portes en septembre 2022.</a:t>
            </a:r>
          </a:p>
          <a:p>
            <a:r>
              <a:rPr lang="fr-BE" dirty="0" smtClean="0"/>
              <a:t>1 centre de vacances agréé par l’ONE : </a:t>
            </a:r>
            <a:r>
              <a:rPr lang="fr-BE" dirty="0" err="1" smtClean="0"/>
              <a:t>l’asbl</a:t>
            </a:r>
            <a:r>
              <a:rPr lang="fr-BE" dirty="0" smtClean="0"/>
              <a:t> Espaces Parents-Enfants qui accueille des enfants de 2,5 à 12 ans (15 ans l’été) le mercredi après-midi, lors de journées pédagogiques et chaque semaine des congés scolaires.</a:t>
            </a:r>
          </a:p>
          <a:p>
            <a:r>
              <a:rPr lang="fr-BE" dirty="0" smtClean="0"/>
              <a:t>De nombreuses activités parascolaires : du sport, de l’art, du culturel, etc.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15982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Des plaines pour les enfants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u="sng" dirty="0" smtClean="0"/>
              <a:t>Organisées par </a:t>
            </a:r>
            <a:r>
              <a:rPr lang="fr-FR" u="sng" dirty="0" err="1" smtClean="0"/>
              <a:t>l’asbl</a:t>
            </a:r>
            <a:r>
              <a:rPr lang="fr-FR" u="sng" dirty="0" smtClean="0"/>
              <a:t> Espaces Parents-Enfants </a:t>
            </a:r>
            <a:r>
              <a:rPr lang="fr-FR" dirty="0" smtClean="0"/>
              <a:t>: </a:t>
            </a:r>
          </a:p>
          <a:p>
            <a:pPr>
              <a:buFontTx/>
              <a:buChar char="-"/>
            </a:pPr>
            <a:r>
              <a:rPr lang="fr-FR" dirty="0" smtClean="0"/>
              <a:t>Chaque vacance scolaire.</a:t>
            </a:r>
          </a:p>
          <a:p>
            <a:pPr>
              <a:buFontTx/>
              <a:buChar char="-"/>
            </a:pPr>
            <a:r>
              <a:rPr lang="fr-FR" dirty="0" smtClean="0"/>
              <a:t>Pour les enfants de 2,5 à 12 ans (15 ans l’été).</a:t>
            </a:r>
          </a:p>
          <a:p>
            <a:pPr marL="0" indent="0">
              <a:buNone/>
            </a:pPr>
            <a:r>
              <a:rPr lang="fr-FR" dirty="0" smtClean="0"/>
              <a:t>-  Environ 50 places par semaine et par groupe (2,5 à 4 ans, 5 à 8 ans, 9 à 12 ans environ)</a:t>
            </a:r>
          </a:p>
          <a:p>
            <a:pPr marL="0" indent="0">
              <a:buNone/>
            </a:pPr>
            <a:r>
              <a:rPr lang="fr-FR" dirty="0" smtClean="0"/>
              <a:t>-  3 lieux différents lors des « petites » vacances (hors été) : 150 places ouvertes par semaine.</a:t>
            </a:r>
          </a:p>
          <a:p>
            <a:pPr>
              <a:buFontTx/>
              <a:buChar char="-"/>
            </a:pPr>
            <a:r>
              <a:rPr lang="fr-FR" dirty="0" smtClean="0"/>
              <a:t>6 lieux différents lors des vacances d’été : 230 places ouvertes</a:t>
            </a:r>
            <a:r>
              <a:rPr lang="fr-FR" dirty="0"/>
              <a:t> </a:t>
            </a:r>
            <a:r>
              <a:rPr lang="fr-FR" dirty="0" smtClean="0"/>
              <a:t>par semaine.</a:t>
            </a:r>
          </a:p>
          <a:p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84968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Des stages pour les enfants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u="sng" dirty="0" smtClean="0"/>
              <a:t>Chaque semaine de vacances </a:t>
            </a:r>
            <a:r>
              <a:rPr lang="fr-FR" b="1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-  </a:t>
            </a:r>
            <a:r>
              <a:rPr lang="fr-FR" dirty="0"/>
              <a:t>C</a:t>
            </a:r>
            <a:r>
              <a:rPr lang="fr-FR" dirty="0" smtClean="0"/>
              <a:t>entre </a:t>
            </a:r>
            <a:r>
              <a:rPr lang="fr-FR" dirty="0"/>
              <a:t>sportif </a:t>
            </a:r>
            <a:r>
              <a:rPr lang="fr-FR" dirty="0" smtClean="0"/>
              <a:t>local/</a:t>
            </a:r>
            <a:r>
              <a:rPr lang="fr-FR" dirty="0" err="1" smtClean="0"/>
              <a:t>Rescam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>-  Club </a:t>
            </a:r>
            <a:r>
              <a:rPr lang="fr-FR" dirty="0"/>
              <a:t>de </a:t>
            </a:r>
            <a:r>
              <a:rPr lang="fr-FR" dirty="0" smtClean="0"/>
              <a:t>tennis.</a:t>
            </a:r>
          </a:p>
          <a:p>
            <a:pPr marL="0" indent="0">
              <a:buNone/>
            </a:pPr>
            <a:r>
              <a:rPr lang="fr-FR" dirty="0" smtClean="0"/>
              <a:t>-  </a:t>
            </a:r>
            <a:r>
              <a:rPr lang="fr-FR" dirty="0" err="1" smtClean="0"/>
              <a:t>Let’s</a:t>
            </a:r>
            <a:r>
              <a:rPr lang="fr-FR" dirty="0" smtClean="0"/>
              <a:t> Sport.</a:t>
            </a:r>
          </a:p>
          <a:p>
            <a:pPr marL="0" indent="0">
              <a:buNone/>
            </a:pPr>
            <a:r>
              <a:rPr lang="fr-FR" dirty="0" smtClean="0"/>
              <a:t>-  Fun Aventure. </a:t>
            </a:r>
          </a:p>
          <a:p>
            <a:r>
              <a:rPr lang="fr-FR" b="1" u="sng" dirty="0" smtClean="0"/>
              <a:t>Plusieurs semaines par an </a:t>
            </a:r>
            <a:r>
              <a:rPr lang="fr-FR" b="1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- Maison de la Culture Famenne-Ardenne.</a:t>
            </a:r>
          </a:p>
          <a:p>
            <a:pPr marL="0" indent="0">
              <a:buNone/>
            </a:pPr>
            <a:r>
              <a:rPr lang="fr-FR" dirty="0" smtClean="0"/>
              <a:t>- Espace Gaming de l’</a:t>
            </a:r>
            <a:r>
              <a:rPr lang="fr-FR" dirty="0" err="1" smtClean="0"/>
              <a:t>Esquare</a:t>
            </a:r>
            <a:r>
              <a:rPr lang="fr-FR" dirty="0"/>
              <a:t>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/>
              <a:t> </a:t>
            </a:r>
            <a:r>
              <a:rPr lang="fr-FR" dirty="0" smtClean="0"/>
              <a:t>Maison des Jeunes.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34686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Des stages pour les enfants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b="1" u="sng" dirty="0"/>
              <a:t>Plusieurs semaines par an </a:t>
            </a:r>
            <a:r>
              <a:rPr lang="fr-FR" b="1" dirty="0" smtClean="0"/>
              <a:t>(suite) :</a:t>
            </a:r>
          </a:p>
          <a:p>
            <a:pPr>
              <a:buFontTx/>
              <a:buChar char="-"/>
            </a:pPr>
            <a:r>
              <a:rPr lang="fr-FR" dirty="0" smtClean="0"/>
              <a:t>Maison </a:t>
            </a:r>
            <a:r>
              <a:rPr lang="fr-FR" dirty="0"/>
              <a:t>de l’Urbanisme </a:t>
            </a:r>
            <a:r>
              <a:rPr lang="fr-FR" dirty="0" smtClean="0"/>
              <a:t>Famenne-Ardenne.</a:t>
            </a:r>
          </a:p>
          <a:p>
            <a:pPr>
              <a:buFontTx/>
              <a:buChar char="-"/>
            </a:pPr>
            <a:r>
              <a:rPr lang="fr-FR" dirty="0" smtClean="0"/>
              <a:t>Les </a:t>
            </a:r>
            <a:r>
              <a:rPr lang="fr-FR" dirty="0"/>
              <a:t>Bêtises de </a:t>
            </a:r>
            <a:r>
              <a:rPr lang="fr-FR" dirty="0" smtClean="0"/>
              <a:t>Nicolas</a:t>
            </a:r>
            <a:r>
              <a:rPr lang="fr-FR" dirty="0"/>
              <a:t>.</a:t>
            </a:r>
          </a:p>
          <a:p>
            <a:pPr>
              <a:buFontTx/>
              <a:buChar char="-"/>
            </a:pPr>
            <a:r>
              <a:rPr lang="fr-FR" dirty="0"/>
              <a:t>C</a:t>
            </a:r>
            <a:r>
              <a:rPr lang="fr-FR" dirty="0" smtClean="0"/>
              <a:t>lubs sportifs : équitation, danse, football,…</a:t>
            </a:r>
          </a:p>
          <a:p>
            <a:pPr>
              <a:buFontTx/>
              <a:buChar char="-"/>
            </a:pPr>
            <a:r>
              <a:rPr lang="fr-FR" dirty="0" err="1" smtClean="0"/>
              <a:t>KidsAndUs</a:t>
            </a:r>
            <a:r>
              <a:rPr lang="fr-FR" dirty="0" smtClean="0"/>
              <a:t>, école d’anglais.</a:t>
            </a:r>
          </a:p>
          <a:p>
            <a:pPr>
              <a:buFontTx/>
              <a:buChar char="-"/>
            </a:pPr>
            <a:r>
              <a:rPr lang="fr-FR" dirty="0" err="1" smtClean="0"/>
              <a:t>Nature&amp;Project</a:t>
            </a:r>
            <a:r>
              <a:rPr lang="fr-FR" dirty="0" smtClean="0"/>
              <a:t>.</a:t>
            </a:r>
          </a:p>
          <a:p>
            <a:pPr>
              <a:buFontTx/>
              <a:buChar char="-"/>
            </a:pPr>
            <a:r>
              <a:rPr lang="fr-BE" dirty="0" smtClean="0"/>
              <a:t>Cordaneum</a:t>
            </a:r>
            <a:r>
              <a:rPr lang="fr-BE" dirty="0"/>
              <a:t>, Centre de Lutherie et du </a:t>
            </a:r>
            <a:r>
              <a:rPr lang="fr-BE" dirty="0" smtClean="0"/>
              <a:t>Violon.</a:t>
            </a:r>
          </a:p>
          <a:p>
            <a:pPr>
              <a:buFontTx/>
              <a:buChar char="-"/>
            </a:pPr>
            <a:r>
              <a:rPr lang="fr-FR" dirty="0" smtClean="0"/>
              <a:t>Rêve </a:t>
            </a:r>
            <a:r>
              <a:rPr lang="fr-FR" dirty="0"/>
              <a:t>de Terre.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52074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Des partenariats entre opérateurs d’accueil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L’asbl</a:t>
            </a:r>
            <a:r>
              <a:rPr lang="fr-FR" dirty="0" smtClean="0"/>
              <a:t> Espaces Parents-Enfants et la Maison des Jeunes, la MCFA.</a:t>
            </a:r>
          </a:p>
          <a:p>
            <a:r>
              <a:rPr lang="fr-FR" dirty="0" smtClean="0"/>
              <a:t>Les écoles de devoirs et la bibliothèque/ludothèque </a:t>
            </a:r>
            <a:r>
              <a:rPr lang="fr-FR" dirty="0" err="1" smtClean="0"/>
              <a:t>Bilom</a:t>
            </a:r>
            <a:r>
              <a:rPr lang="fr-FR" dirty="0" smtClean="0"/>
              <a:t>, la maison de repos et de soins </a:t>
            </a:r>
            <a:r>
              <a:rPr lang="fr-FR" dirty="0" err="1" smtClean="0"/>
              <a:t>Libert</a:t>
            </a:r>
            <a:r>
              <a:rPr lang="fr-FR" dirty="0" smtClean="0"/>
              <a:t>, le </a:t>
            </a:r>
            <a:r>
              <a:rPr lang="fr-FR" dirty="0" err="1" smtClean="0"/>
              <a:t>Fablab</a:t>
            </a:r>
            <a:r>
              <a:rPr lang="fr-FR" dirty="0" smtClean="0"/>
              <a:t>, l’</a:t>
            </a:r>
            <a:r>
              <a:rPr lang="fr-FR" dirty="0" err="1" smtClean="0"/>
              <a:t>esquare</a:t>
            </a:r>
            <a:r>
              <a:rPr lang="fr-FR" dirty="0" smtClean="0"/>
              <a:t> Gaming, le musée FAM,</a:t>
            </a:r>
          </a:p>
          <a:p>
            <a:r>
              <a:rPr lang="fr-FR" dirty="0" smtClean="0"/>
              <a:t>Le centre sportif et la </a:t>
            </a:r>
            <a:r>
              <a:rPr lang="fr-FR" dirty="0"/>
              <a:t>bibliothèque/ludothèque </a:t>
            </a:r>
            <a:r>
              <a:rPr lang="fr-FR" dirty="0" err="1" smtClean="0"/>
              <a:t>Bilom</a:t>
            </a:r>
            <a:r>
              <a:rPr lang="fr-FR" dirty="0" smtClean="0"/>
              <a:t>, Cap Sciences, Speech </a:t>
            </a:r>
            <a:r>
              <a:rPr lang="fr-FR" dirty="0" err="1" smtClean="0"/>
              <a:t>splash</a:t>
            </a:r>
            <a:r>
              <a:rPr lang="fr-FR" dirty="0" smtClean="0"/>
              <a:t>, la Maison de la Culture Famenne-Ardenne, les clubs sportifs,…</a:t>
            </a:r>
          </a:p>
          <a:p>
            <a:r>
              <a:rPr lang="fr-FR" dirty="0" err="1" smtClean="0"/>
              <a:t>Let’s</a:t>
            </a:r>
            <a:r>
              <a:rPr lang="fr-FR" dirty="0" smtClean="0"/>
              <a:t> sport et </a:t>
            </a:r>
            <a:r>
              <a:rPr lang="fr-FR" dirty="0" err="1" smtClean="0"/>
              <a:t>KidsAndUs</a:t>
            </a:r>
            <a:endParaRPr lang="fr-FR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758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860212"/>
            <a:ext cx="9601196" cy="1303867"/>
          </a:xfrm>
        </p:spPr>
        <p:txBody>
          <a:bodyPr>
            <a:normAutofit/>
          </a:bodyPr>
          <a:lstStyle/>
          <a:p>
            <a:r>
              <a:rPr lang="fr-BE" sz="3600" dirty="0" smtClean="0"/>
              <a:t>De nombreuses activités après l’école, le week-end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452429"/>
            <a:ext cx="9601196" cy="3318936"/>
          </a:xfrm>
        </p:spPr>
        <p:txBody>
          <a:bodyPr>
            <a:normAutofit fontScale="55000" lnSpcReduction="20000"/>
          </a:bodyPr>
          <a:lstStyle/>
          <a:p>
            <a:r>
              <a:rPr lang="fr-FR" sz="2000" b="1" u="sng" dirty="0" smtClean="0"/>
              <a:t>Du sport </a:t>
            </a:r>
            <a:r>
              <a:rPr lang="fr-FR" sz="2000" b="1" dirty="0" smtClean="0"/>
              <a:t>:</a:t>
            </a:r>
          </a:p>
          <a:p>
            <a:pPr marL="0" indent="0">
              <a:buNone/>
            </a:pPr>
            <a:r>
              <a:rPr lang="fr-FR" sz="2000" dirty="0" smtClean="0"/>
              <a:t>-   Centre </a:t>
            </a:r>
            <a:r>
              <a:rPr lang="fr-FR" sz="2000" dirty="0"/>
              <a:t>sportif </a:t>
            </a:r>
            <a:r>
              <a:rPr lang="fr-FR" sz="2000" dirty="0" smtClean="0"/>
              <a:t>local : activités aquatiques, mercredi sportif, initiation foot.</a:t>
            </a:r>
            <a:endParaRPr lang="fr-BE" sz="2000" dirty="0" smtClean="0"/>
          </a:p>
          <a:p>
            <a:pPr marL="0" indent="0">
              <a:buNone/>
            </a:pPr>
            <a:r>
              <a:rPr lang="fr-BE" sz="2000" dirty="0" smtClean="0"/>
              <a:t>-   27 clubs sportifs : des arts martiaux, des sports de balles/ballons, de l’athlétisme, de la danse, de la gymnastique, de la natation, du vélo, du sport équestre, de la marche, de l’escalade,… </a:t>
            </a:r>
          </a:p>
          <a:p>
            <a:r>
              <a:rPr lang="fr-FR" sz="2000" b="1" u="sng" dirty="0" smtClean="0"/>
              <a:t>De l’art et de la culture </a:t>
            </a:r>
            <a:r>
              <a:rPr lang="fr-FR" sz="2000" b="1" dirty="0" smtClean="0"/>
              <a:t>: </a:t>
            </a:r>
          </a:p>
          <a:p>
            <a:pPr marL="0" indent="0">
              <a:buNone/>
            </a:pPr>
            <a:r>
              <a:rPr lang="fr-FR" sz="2000" dirty="0" smtClean="0"/>
              <a:t>-  Maison de la Culture Famenne-Ardenne.</a:t>
            </a:r>
          </a:p>
          <a:p>
            <a:pPr marL="0" indent="0">
              <a:buNone/>
            </a:pPr>
            <a:r>
              <a:rPr lang="fr-FR" sz="2000" dirty="0" smtClean="0"/>
              <a:t>-  Maison des Jeunes.</a:t>
            </a:r>
          </a:p>
          <a:p>
            <a:pPr marL="0" indent="0">
              <a:buNone/>
            </a:pPr>
            <a:r>
              <a:rPr lang="fr-FR" sz="2000" dirty="0" smtClean="0"/>
              <a:t>-  </a:t>
            </a:r>
            <a:r>
              <a:rPr lang="fr-FR" sz="2000" dirty="0" err="1" smtClean="0"/>
              <a:t>Fablab</a:t>
            </a:r>
            <a:r>
              <a:rPr lang="fr-FR" sz="2000" dirty="0" smtClean="0"/>
              <a:t>/Espace Gaming</a:t>
            </a:r>
          </a:p>
          <a:p>
            <a:pPr marL="0" indent="0">
              <a:buNone/>
            </a:pPr>
            <a:r>
              <a:rPr lang="fr-FR" sz="2000" dirty="0" smtClean="0"/>
              <a:t>-  Conservatoire </a:t>
            </a:r>
            <a:r>
              <a:rPr lang="fr-FR" sz="2000" dirty="0"/>
              <a:t>de Musique</a:t>
            </a:r>
          </a:p>
          <a:p>
            <a:pPr marL="0" indent="0">
              <a:buNone/>
            </a:pPr>
            <a:r>
              <a:rPr lang="fr-FR" sz="2000" dirty="0" smtClean="0"/>
              <a:t>-  Académie </a:t>
            </a:r>
            <a:r>
              <a:rPr lang="fr-FR" sz="2000" dirty="0"/>
              <a:t>des </a:t>
            </a:r>
            <a:r>
              <a:rPr lang="fr-FR" sz="2000" dirty="0" smtClean="0"/>
              <a:t>Beaux-Arts</a:t>
            </a:r>
          </a:p>
          <a:p>
            <a:pPr marL="0" indent="0">
              <a:buNone/>
            </a:pPr>
            <a:r>
              <a:rPr lang="fr-FR" sz="2000" dirty="0" smtClean="0"/>
              <a:t>-  Bêtises de Nicolas</a:t>
            </a:r>
          </a:p>
          <a:p>
            <a:pPr marL="0" indent="0">
              <a:buNone/>
            </a:pPr>
            <a:r>
              <a:rPr lang="fr-FR" sz="2000" dirty="0" smtClean="0"/>
              <a:t>-  ….</a:t>
            </a:r>
          </a:p>
          <a:p>
            <a:r>
              <a:rPr lang="fr-FR" sz="2000" b="1" u="sng" dirty="0" smtClean="0"/>
              <a:t>Des mouvements de Jeunesse</a:t>
            </a:r>
            <a:r>
              <a:rPr lang="fr-FR" sz="2000" b="1" dirty="0" smtClean="0"/>
              <a:t> </a:t>
            </a:r>
            <a:r>
              <a:rPr lang="fr-FR" sz="2000" dirty="0" smtClean="0"/>
              <a:t>: 2 </a:t>
            </a:r>
            <a:r>
              <a:rPr lang="fr-FR" sz="2000" dirty="0" err="1" smtClean="0"/>
              <a:t>patros</a:t>
            </a:r>
            <a:r>
              <a:rPr lang="fr-FR" sz="2000" dirty="0" smtClean="0"/>
              <a:t>, 2 unités scout, 1 unité Guide.</a:t>
            </a:r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34789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forces de la commune de Marche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1 coordinatrice ATL à mi-temps.</a:t>
            </a:r>
          </a:p>
          <a:p>
            <a:r>
              <a:rPr lang="fr-FR" dirty="0" smtClean="0"/>
              <a:t>2 responsables de projets à quart temps pour les accueils des écoles communales.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9</a:t>
            </a:r>
            <a:r>
              <a:rPr lang="fr-FR" dirty="0" smtClean="0"/>
              <a:t> animateurs à </a:t>
            </a:r>
            <a:r>
              <a:rPr lang="fr-FR" dirty="0" err="1" smtClean="0"/>
              <a:t>l’asbl</a:t>
            </a:r>
            <a:r>
              <a:rPr lang="fr-FR" dirty="0" smtClean="0"/>
              <a:t> Espaces Parents Enfants : </a:t>
            </a:r>
            <a:r>
              <a:rPr lang="fr-FR" dirty="0" smtClean="0">
                <a:solidFill>
                  <a:schemeClr val="tx1"/>
                </a:solidFill>
              </a:rPr>
              <a:t>5</a:t>
            </a:r>
            <a:r>
              <a:rPr lang="fr-FR" dirty="0" smtClean="0"/>
              <a:t> équivalents temps plein.</a:t>
            </a:r>
          </a:p>
          <a:p>
            <a:r>
              <a:rPr lang="fr-FR" dirty="0" smtClean="0"/>
              <a:t>La formation BACV en collaboration avec le Parc Parmentier qui a lieu 1x par an à Marche même.</a:t>
            </a:r>
          </a:p>
          <a:p>
            <a:r>
              <a:rPr lang="fr-FR" dirty="0" smtClean="0"/>
              <a:t>Les réunions entre les opérateurs d’accueil 2 fois par an.</a:t>
            </a:r>
          </a:p>
          <a:p>
            <a:r>
              <a:rPr lang="fr-FR" dirty="0" smtClean="0"/>
              <a:t>Une réception pour les accueillantes chaque année avec les membres du Conseil communal.</a:t>
            </a:r>
          </a:p>
          <a:p>
            <a:r>
              <a:rPr lang="fr-FR" dirty="0" smtClean="0"/>
              <a:t>La visite régulière des plaines et des stages (publics ou privés).</a:t>
            </a:r>
          </a:p>
          <a:p>
            <a:r>
              <a:rPr lang="fr-FR" dirty="0" smtClean="0"/>
              <a:t>Le site internet : enfance-jeunesse.marche.be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47903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difficultés du secteur de l’ATL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pénurie dans le personnel de l’accueil extrascolaire</a:t>
            </a:r>
          </a:p>
          <a:p>
            <a:r>
              <a:rPr lang="fr-FR" dirty="0" smtClean="0"/>
              <a:t>L’absentéisme du personnel de l’accueil extrascolaire.</a:t>
            </a:r>
          </a:p>
          <a:p>
            <a:r>
              <a:rPr lang="fr-FR" dirty="0" smtClean="0"/>
              <a:t>Les difficultés pour remplacer le personnel.</a:t>
            </a:r>
          </a:p>
          <a:p>
            <a:r>
              <a:rPr lang="fr-FR" dirty="0"/>
              <a:t>La différence entre les tâches et responsabilités d’un(e) </a:t>
            </a:r>
            <a:r>
              <a:rPr lang="fr-FR" dirty="0" err="1"/>
              <a:t>accueilllant</a:t>
            </a:r>
            <a:r>
              <a:rPr lang="fr-FR" dirty="0"/>
              <a:t>(e) et le barème salarial qui lui est octroyé</a:t>
            </a:r>
            <a:r>
              <a:rPr lang="fr-FR" dirty="0" smtClean="0"/>
              <a:t>.</a:t>
            </a:r>
          </a:p>
          <a:p>
            <a:r>
              <a:rPr lang="fr-FR" dirty="0" smtClean="0"/>
              <a:t>Le manque de subventionnement y compris pour le temps de midi.</a:t>
            </a:r>
            <a:endParaRPr lang="fr-FR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60203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606</Words>
  <Application>Microsoft Office PowerPoint</Application>
  <PresentationFormat>Grand écran</PresentationFormat>
  <Paragraphs>77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Organique</vt:lpstr>
      <vt:lpstr>L’ATL (accueil temps libre)</vt:lpstr>
      <vt:lpstr>La commune de Marche en chiffre c’est</vt:lpstr>
      <vt:lpstr>Des plaines pour les enfants</vt:lpstr>
      <vt:lpstr>Des stages pour les enfants</vt:lpstr>
      <vt:lpstr>Des stages pour les enfants</vt:lpstr>
      <vt:lpstr>Des partenariats entre opérateurs d’accueil</vt:lpstr>
      <vt:lpstr>De nombreuses activités après l’école, le week-end</vt:lpstr>
      <vt:lpstr>Les forces de la commune de Marche</vt:lpstr>
      <vt:lpstr>Les difficultés du secteur de l’ATL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L’ATL (accueil temps libre)</dc:title>
  <dc:creator>Carine Sénéchal</dc:creator>
  <cp:lastModifiedBy>Carine Sénéchal</cp:lastModifiedBy>
  <cp:revision>93</cp:revision>
  <cp:lastPrinted>2025-11-14T11:00:46Z</cp:lastPrinted>
  <dcterms:created xsi:type="dcterms:W3CDTF">2023-06-19T08:01:24Z</dcterms:created>
  <dcterms:modified xsi:type="dcterms:W3CDTF">2025-11-17T19:57:10Z</dcterms:modified>
</cp:coreProperties>
</file>